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74" r:id="rId11"/>
    <p:sldId id="266" r:id="rId12"/>
    <p:sldId id="275" r:id="rId13"/>
    <p:sldId id="267" r:id="rId14"/>
    <p:sldId id="268" r:id="rId15"/>
    <p:sldId id="269" r:id="rId16"/>
    <p:sldId id="270" r:id="rId17"/>
    <p:sldId id="271" r:id="rId18"/>
    <p:sldId id="272" r:id="rId19"/>
    <p:sldId id="273" r:id="rId2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40404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40404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40404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40404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404040"/>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404040"/>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404040"/>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404040"/>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404040"/>
        </a:solidFill>
        <a:effectLst/>
        <a:uFillTx/>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39"/>
    <p:restoredTop sz="59135"/>
  </p:normalViewPr>
  <p:slideViewPr>
    <p:cSldViewPr snapToGrid="0" snapToObjects="1">
      <p:cViewPr varScale="1">
        <p:scale>
          <a:sx n="60" d="100"/>
          <a:sy n="60" d="100"/>
        </p:scale>
        <p:origin x="4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8" name="Shape 118"/>
          <p:cNvSpPr>
            <a:spLocks noGrp="1" noRot="1" noChangeAspect="1"/>
          </p:cNvSpPr>
          <p:nvPr>
            <p:ph type="sldImg"/>
          </p:nvPr>
        </p:nvSpPr>
        <p:spPr>
          <a:xfrm>
            <a:off x="1143000" y="685800"/>
            <a:ext cx="4572000" cy="3429000"/>
          </a:xfrm>
          <a:prstGeom prst="rect">
            <a:avLst/>
          </a:prstGeom>
        </p:spPr>
        <p:txBody>
          <a:bodyPr/>
          <a:lstStyle/>
          <a:p>
            <a:endParaRPr/>
          </a:p>
        </p:txBody>
      </p:sp>
      <p:sp>
        <p:nvSpPr>
          <p:cNvPr id="119" name="Shape 11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mailto:info@sogieducation.org"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a:spLocks noGrp="1" noRot="1" noChangeAspect="1"/>
          </p:cNvSpPr>
          <p:nvPr>
            <p:ph type="sldImg"/>
          </p:nvPr>
        </p:nvSpPr>
        <p:spPr>
          <a:xfrm>
            <a:off x="381000" y="685800"/>
            <a:ext cx="6096000" cy="3429000"/>
          </a:xfrm>
          <a:prstGeom prst="rect">
            <a:avLst/>
          </a:prstGeom>
        </p:spPr>
        <p:txBody>
          <a:bodyPr/>
          <a:lstStyle/>
          <a:p>
            <a:endParaRPr/>
          </a:p>
        </p:txBody>
      </p:sp>
      <p:sp>
        <p:nvSpPr>
          <p:cNvPr id="128" name="Shape 128"/>
          <p:cNvSpPr>
            <a:spLocks noGrp="1"/>
          </p:cNvSpPr>
          <p:nvPr>
            <p:ph type="body" sz="quarter" idx="1"/>
          </p:nvPr>
        </p:nvSpPr>
        <p:spPr>
          <a:prstGeom prst="rect">
            <a:avLst/>
          </a:prstGeom>
        </p:spPr>
        <p:txBody>
          <a:bodyPr/>
          <a:lstStyle/>
          <a:p>
            <a:r>
              <a:rPr lang="en-CA" b="0" noProof="0" dirty="0"/>
              <a:t>2 minutes</a:t>
            </a:r>
          </a:p>
          <a:p>
            <a:endParaRPr lang="en-CA" b="0" noProof="0" dirty="0"/>
          </a:p>
          <a:p>
            <a:r>
              <a:rPr lang="en-CA" b="1" noProof="0" dirty="0"/>
              <a:t>Note: </a:t>
            </a:r>
          </a:p>
          <a:p>
            <a:r>
              <a:rPr lang="en-CA" b="0" noProof="0" dirty="0"/>
              <a:t>Begin your presentation with a meaningful and respectful Indigenous welcome or land acknowledgement. Be sure to reach out to local Indigenous communities before your presentation to discuss the protocol and proper wording of the acknowledgement. </a:t>
            </a:r>
          </a:p>
          <a:p>
            <a:endParaRPr lang="en-CA" b="1" noProof="0" dirty="0"/>
          </a:p>
          <a:p>
            <a:r>
              <a:rPr lang="en-CA" b="1" noProof="0" dirty="0"/>
              <a:t>Sample Script: </a:t>
            </a:r>
          </a:p>
          <a:p>
            <a:r>
              <a:rPr lang="en-CA" b="0" noProof="0" dirty="0"/>
              <a:t>Welcome and thank you for joining us. I’d like to start our time together with by acknowledging the territory in which we gather. *Insert land acknowledgement or Indigenous welcome here.*</a:t>
            </a:r>
          </a:p>
          <a:p>
            <a:endParaRPr lang="en-CA" noProof="0" dirty="0"/>
          </a:p>
          <a:p>
            <a:r>
              <a:rPr lang="en-CA" noProof="0" dirty="0"/>
              <a:t>As you know, this is a module about sexual orientation and gender identity (SOGI). Specifically, it will look at the importance of intersectionality as we integrate SOGI into all areas of the curriculum.</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Shape 212"/>
          <p:cNvSpPr>
            <a:spLocks noGrp="1" noRot="1" noChangeAspect="1"/>
          </p:cNvSpPr>
          <p:nvPr>
            <p:ph type="sldImg"/>
          </p:nvPr>
        </p:nvSpPr>
        <p:spPr>
          <a:xfrm>
            <a:off x="381000" y="685800"/>
            <a:ext cx="6096000" cy="3429000"/>
          </a:xfrm>
          <a:prstGeom prst="rect">
            <a:avLst/>
          </a:prstGeom>
        </p:spPr>
        <p:txBody>
          <a:bodyPr/>
          <a:lstStyle/>
          <a:p>
            <a:endParaRPr/>
          </a:p>
        </p:txBody>
      </p:sp>
      <p:sp>
        <p:nvSpPr>
          <p:cNvPr id="213" name="Shape 213"/>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b="1"/>
            </a:pPr>
            <a:r>
              <a:rPr lang="fr-CA" b="0" dirty="0"/>
              <a:t>5 minutes</a:t>
            </a:r>
          </a:p>
          <a:p>
            <a:pPr>
              <a:defRPr b="1"/>
            </a:pPr>
            <a:endParaRPr lang="fr-CA" dirty="0"/>
          </a:p>
          <a:p>
            <a:pPr>
              <a:defRPr b="1"/>
            </a:pPr>
            <a:r>
              <a:rPr dirty="0"/>
              <a:t>Sample Script: </a:t>
            </a:r>
          </a:p>
          <a:p>
            <a:r>
              <a:rPr lang="en-CA" noProof="0" dirty="0"/>
              <a:t>Intersectionality can sometimes be confused with diversity. Diversity is about difference. So you may be a part of diverse communities. Intersectionality is how those different belongings interact and layer to create unique experiences. </a:t>
            </a:r>
          </a:p>
          <a:p>
            <a:endParaRPr lang="en-CA" noProof="0" dirty="0"/>
          </a:p>
          <a:p>
            <a:r>
              <a:rPr lang="en-CA" noProof="0" dirty="0"/>
              <a:t>Everyone is intersectional. </a:t>
            </a:r>
            <a:r>
              <a:rPr lang="en-CA" b="0" noProof="0" dirty="0"/>
              <a:t>But some intersecting identities are granted more privileges than others. Think about the experiences of a white, working-class, cisgender woman and those of a trans, indigenous, middle-class teenager. </a:t>
            </a:r>
            <a:r>
              <a:rPr lang="en-CA" noProof="0" dirty="0"/>
              <a:t>Though some of their identities are the same, the intersecting identities of the teenager means they face societal challenges that the woman does not and vice versa.</a:t>
            </a:r>
          </a:p>
        </p:txBody>
      </p:sp>
    </p:spTree>
    <p:extLst>
      <p:ext uri="{BB962C8B-B14F-4D97-AF65-F5344CB8AC3E}">
        <p14:creationId xmlns:p14="http://schemas.microsoft.com/office/powerpoint/2010/main" val="41332773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Shape 237"/>
          <p:cNvSpPr>
            <a:spLocks noGrp="1" noRot="1" noChangeAspect="1"/>
          </p:cNvSpPr>
          <p:nvPr>
            <p:ph type="sldImg"/>
          </p:nvPr>
        </p:nvSpPr>
        <p:spPr>
          <a:xfrm>
            <a:off x="381000" y="685800"/>
            <a:ext cx="6096000" cy="3429000"/>
          </a:xfrm>
          <a:prstGeom prst="rect">
            <a:avLst/>
          </a:prstGeom>
        </p:spPr>
        <p:txBody>
          <a:bodyPr/>
          <a:lstStyle/>
          <a:p>
            <a:endParaRPr/>
          </a:p>
        </p:txBody>
      </p:sp>
      <p:sp>
        <p:nvSpPr>
          <p:cNvPr id="238" name="Shape 238"/>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b="1"/>
            </a:pPr>
            <a:r>
              <a:rPr lang="fr-CA" b="0" dirty="0"/>
              <a:t>15 minutes</a:t>
            </a:r>
          </a:p>
          <a:p>
            <a:pPr>
              <a:defRPr b="1"/>
            </a:pPr>
            <a:endParaRPr lang="en-CA" noProof="0" dirty="0"/>
          </a:p>
          <a:p>
            <a:pPr>
              <a:defRPr b="1"/>
            </a:pPr>
            <a:r>
              <a:rPr lang="en-CA" noProof="0" dirty="0"/>
              <a:t>Sample Script: </a:t>
            </a:r>
          </a:p>
          <a:p>
            <a:r>
              <a:rPr lang="en-CA" noProof="0" dirty="0"/>
              <a:t>Next we will watch a video that will give more details about the what, why, and how of using an intersectional approach to our teaching practices. As you take this video in, I encourage you to think of ideas on how to include intersectional SOGI content in your classrooms. I also invite you to reflect on how intersectionality relates to your role as an educator.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Shape 201"/>
          <p:cNvSpPr>
            <a:spLocks noGrp="1" noRot="1" noChangeAspect="1"/>
          </p:cNvSpPr>
          <p:nvPr>
            <p:ph type="sldImg"/>
          </p:nvPr>
        </p:nvSpPr>
        <p:spPr>
          <a:xfrm>
            <a:off x="381000" y="685800"/>
            <a:ext cx="6096000" cy="3429000"/>
          </a:xfrm>
          <a:prstGeom prst="rect">
            <a:avLst/>
          </a:prstGeom>
        </p:spPr>
        <p:txBody>
          <a:bodyPr/>
          <a:lstStyle/>
          <a:p>
            <a:endParaRPr/>
          </a:p>
        </p:txBody>
      </p:sp>
      <p:sp>
        <p:nvSpPr>
          <p:cNvPr id="202" name="Shape 202"/>
          <p:cNvSpPr>
            <a:spLocks noGrp="1"/>
          </p:cNvSpPr>
          <p:nvPr>
            <p:ph type="body" sz="quarter" idx="1"/>
          </p:nvPr>
        </p:nvSpPr>
        <p:spPr>
          <a:prstGeom prst="rect">
            <a:avLst/>
          </a:prstGeom>
        </p:spPr>
        <p:txBody>
          <a:bodyPr/>
          <a:lstStyle/>
          <a:p>
            <a:r>
              <a:rPr lang="en-CA" noProof="0" dirty="0"/>
              <a:t>10 minutes or more, if time allows</a:t>
            </a:r>
          </a:p>
          <a:p>
            <a:br>
              <a:rPr lang="en-CA" b="1" noProof="0" dirty="0"/>
            </a:br>
            <a:r>
              <a:rPr lang="en-CA" b="1" noProof="0" dirty="0"/>
              <a:t>Sample Script: </a:t>
            </a:r>
            <a:endParaRPr lang="en-CA" b="0" u="none" noProof="0" dirty="0"/>
          </a:p>
          <a:p>
            <a:pPr marL="0" marR="0" lvl="0" indent="0" defTabSz="914400" eaLnBrk="1" fontAlgn="auto" latinLnBrk="0" hangingPunct="1">
              <a:lnSpc>
                <a:spcPct val="100000"/>
              </a:lnSpc>
              <a:spcBef>
                <a:spcPts val="0"/>
              </a:spcBef>
              <a:spcAft>
                <a:spcPts val="0"/>
              </a:spcAft>
              <a:buClrTx/>
              <a:buSzTx/>
              <a:buFontTx/>
              <a:buNone/>
              <a:tabLst/>
              <a:defRPr/>
            </a:pPr>
            <a:r>
              <a:rPr lang="en-CA" b="0" u="none" noProof="0" dirty="0"/>
              <a:t>This activity is one you can do with students. You can extend it meaningfully by posing the questions in our previous activity on assessing privilege. but it can also help us as educators understand our own identities and how they shape the way we teach, learn, and move through the world. </a:t>
            </a:r>
          </a:p>
          <a:p>
            <a:endParaRPr lang="en-CA" b="0" u="none" noProof="0" dirty="0"/>
          </a:p>
          <a:p>
            <a:r>
              <a:rPr lang="en-CA" b="0" u="none" noProof="0" dirty="0"/>
              <a:t>Take some time to create your own identity wheel, taking extra care to think of all the parts of yourself that make you who you are. Sometimes we don’t think much about certain aspects of our identity because we are privileged in those areas. For example, I may not often think of myself as </a:t>
            </a:r>
            <a:r>
              <a:rPr lang="en-CA" b="0" i="1" u="none" noProof="0" dirty="0"/>
              <a:t>insert privileged identity here* </a:t>
            </a:r>
            <a:r>
              <a:rPr lang="en-CA" b="0" u="none" noProof="0" dirty="0"/>
              <a:t>(such as able-bodied, neurotypical, cisgender etc.) because the world around me has been largely created to accommodate me. It may be easier for us to think of the parts of our identity in which we face discrimination or oppression. These layers of identity are easier to name because we may have to repeatedly find ways to adapt ourselves to the world around us. </a:t>
            </a:r>
          </a:p>
          <a:p>
            <a:endParaRPr lang="en-CA" b="0" u="none" noProof="0" dirty="0">
              <a:highlight>
                <a:srgbClr val="FFFF00"/>
              </a:highlight>
            </a:endParaRPr>
          </a:p>
          <a:p>
            <a:r>
              <a:rPr lang="en-CA" b="0" u="none" noProof="0" dirty="0">
                <a:highlight>
                  <a:srgbClr val="FFFF00"/>
                </a:highlight>
              </a:rPr>
              <a:t>Challenge yourself to think of parts of your identity in which you have privilege and parts of your identity in which you are the recipient of discrimination or oppression. Did watching the video give you more ideas on the various identities you may hold or how you might be able to teach from an intersectional perspective?</a:t>
            </a:r>
          </a:p>
          <a:p>
            <a:endParaRPr lang="en-CA" b="0" u="none" noProof="0" dirty="0"/>
          </a:p>
          <a:p>
            <a:endParaRPr lang="en-CA" b="1" noProof="0" dirty="0"/>
          </a:p>
        </p:txBody>
      </p:sp>
    </p:spTree>
    <p:extLst>
      <p:ext uri="{BB962C8B-B14F-4D97-AF65-F5344CB8AC3E}">
        <p14:creationId xmlns:p14="http://schemas.microsoft.com/office/powerpoint/2010/main" val="5659845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Shape 247"/>
          <p:cNvSpPr>
            <a:spLocks noGrp="1" noRot="1" noChangeAspect="1"/>
          </p:cNvSpPr>
          <p:nvPr>
            <p:ph type="sldImg"/>
          </p:nvPr>
        </p:nvSpPr>
        <p:spPr>
          <a:xfrm>
            <a:off x="381000" y="685800"/>
            <a:ext cx="6096000" cy="3429000"/>
          </a:xfrm>
          <a:prstGeom prst="rect">
            <a:avLst/>
          </a:prstGeom>
        </p:spPr>
        <p:txBody>
          <a:bodyPr/>
          <a:lstStyle/>
          <a:p>
            <a:endParaRPr/>
          </a:p>
        </p:txBody>
      </p:sp>
      <p:sp>
        <p:nvSpPr>
          <p:cNvPr id="248" name="Shape 248"/>
          <p:cNvSpPr>
            <a:spLocks noGrp="1"/>
          </p:cNvSpPr>
          <p:nvPr>
            <p:ph type="body" sz="quarter" idx="1"/>
          </p:nvPr>
        </p:nvSpPr>
        <p:spPr>
          <a:prstGeom prst="rect">
            <a:avLst/>
          </a:prstGeom>
        </p:spPr>
        <p:txBody>
          <a:bodyPr/>
          <a:lstStyle/>
          <a:p>
            <a:pPr>
              <a:defRPr b="1" i="1"/>
            </a:pPr>
            <a:r>
              <a:rPr lang="en-CA" b="0" i="0" noProof="0" dirty="0"/>
              <a:t>2 minutes</a:t>
            </a:r>
          </a:p>
          <a:p>
            <a:pPr>
              <a:defRPr b="1" i="1"/>
            </a:pPr>
            <a:r>
              <a:rPr lang="en-CA" i="0" noProof="0" dirty="0"/>
              <a:t>Sample Script:</a:t>
            </a:r>
            <a:r>
              <a:rPr lang="en-CA" noProof="0" dirty="0"/>
              <a:t> </a:t>
            </a:r>
          </a:p>
          <a:p>
            <a:r>
              <a:rPr lang="en-CA" noProof="0" dirty="0"/>
              <a:t>Sexual orientation and gender identity are two layers of all our identities, but we all have many intersecting identities. Certain SOGI are privileged and </a:t>
            </a:r>
            <a:r>
              <a:rPr lang="en-CA" noProof="0" dirty="0">
                <a:highlight>
                  <a:srgbClr val="FFFF00"/>
                </a:highlight>
              </a:rPr>
              <a:t>prized on a societal level, we can see that reflected in our schools. Gender and sexual minority students report feeling less safe at school and have higher levels of truancy, substance abuse and self-harming behaviours. </a:t>
            </a:r>
          </a:p>
          <a:p>
            <a:endParaRPr lang="en-CA" noProof="0" dirty="0">
              <a:highlight>
                <a:srgbClr val="FFFF00"/>
              </a:highlight>
            </a:endParaRPr>
          </a:p>
          <a:p>
            <a:r>
              <a:rPr lang="en-CA" b="1" baseline="0" noProof="0" dirty="0">
                <a:solidFill>
                  <a:srgbClr val="FF0000"/>
                </a:solidFill>
                <a:highlight>
                  <a:srgbClr val="FFFF00"/>
                </a:highlight>
              </a:rPr>
              <a:t>Note: </a:t>
            </a:r>
          </a:p>
          <a:p>
            <a:r>
              <a:rPr lang="en-CA" i="1" baseline="0" noProof="0" dirty="0">
                <a:solidFill>
                  <a:srgbClr val="FF0000"/>
                </a:solidFill>
                <a:highlight>
                  <a:srgbClr val="FFFF00"/>
                </a:highlight>
              </a:rPr>
              <a:t>Please see articles below for additional information:</a:t>
            </a:r>
          </a:p>
          <a:p>
            <a:endParaRPr lang="en-CA" b="1" baseline="0" noProof="0" dirty="0">
              <a:solidFill>
                <a:srgbClr val="FF0000"/>
              </a:solidFill>
              <a:highlight>
                <a:srgbClr val="FFFF00"/>
              </a:highlight>
            </a:endParaRPr>
          </a:p>
          <a:p>
            <a:r>
              <a:rPr lang="en-CA" sz="1200">
                <a:effectLst/>
                <a:latin typeface="+mj-lt"/>
                <a:ea typeface="+mj-ea"/>
                <a:cs typeface="+mj-cs"/>
                <a:sym typeface="Calibri"/>
              </a:rPr>
              <a:t>Konishi, C., Saewyc, E., Homma, Y., &amp; Poon, Co. (2013). Population-Level Evaluation of School-Based Interventions to Prevent Problem Substance Use among Gay, Lesbian and Bisexual Adolescents in Canada. Preventive medicine. </a:t>
            </a:r>
          </a:p>
          <a:p>
            <a:endParaRPr lang="en-CA" sz="1200">
              <a:effectLst/>
              <a:latin typeface="+mj-lt"/>
              <a:ea typeface="+mj-ea"/>
              <a:cs typeface="+mj-cs"/>
              <a:sym typeface="Calibri"/>
            </a:endParaRPr>
          </a:p>
          <a:p>
            <a:r>
              <a:rPr lang="en-CA" sz="1200">
                <a:effectLst/>
                <a:latin typeface="+mj-lt"/>
                <a:ea typeface="+mj-ea"/>
                <a:cs typeface="+mj-cs"/>
                <a:sym typeface="Calibri"/>
              </a:rPr>
              <a:t>Saewyc, E., Konishi, C., Rose, H., &amp; Homma, Y. (2016). School-Based Strategies to Reduce Suicidal Ideation, Suicide Attempts, and Discrimination among Sexual Minority and Heterosexual Adolescents in Western Canada. International journal of child, youth &amp; family studies: IJCYFS. </a:t>
            </a:r>
          </a:p>
          <a:p>
            <a:endParaRPr lang="en-CA" sz="1200">
              <a:effectLst/>
              <a:latin typeface="+mj-lt"/>
              <a:ea typeface="+mj-ea"/>
              <a:cs typeface="+mj-cs"/>
              <a:sym typeface="Calibri"/>
            </a:endParaRPr>
          </a:p>
          <a:p>
            <a:r>
              <a:rPr lang="en-CA" sz="1200">
                <a:effectLst/>
                <a:latin typeface="+mj-lt"/>
                <a:ea typeface="+mj-ea"/>
                <a:cs typeface="+mj-cs"/>
                <a:sym typeface="Calibri"/>
              </a:rPr>
              <a:t>Saewyc E., Poon C., Kovaleva K., Tourand J., &amp; Smith A. (2016). School-based interventions to reduce health disparities among LGBTQ youth: Considering the evidence. Vancouver: McCreary Centre Society &amp; Stigma and Resilience Among Vulnerable Youth Centre. </a:t>
            </a:r>
          </a:p>
          <a:p>
            <a:endParaRPr lang="en-CA" sz="1200">
              <a:effectLst/>
              <a:latin typeface="+mj-lt"/>
              <a:ea typeface="+mj-ea"/>
              <a:cs typeface="+mj-cs"/>
              <a:sym typeface="Calibri"/>
            </a:endParaRPr>
          </a:p>
          <a:p>
            <a:r>
              <a:rPr lang="en-CA" sz="1200">
                <a:effectLst/>
                <a:latin typeface="+mj-lt"/>
                <a:ea typeface="+mj-ea"/>
                <a:cs typeface="+mj-cs"/>
                <a:sym typeface="Calibri"/>
              </a:rPr>
              <a:t>Saewyc E., Frohard-Dourlent H., Ferguson, M., &amp; Veale J. (2018). Being Safe, Being Me in British Columbia: Results of the Canadian Trans Youth Health Survey. Vancouver, B.C.: Stigma and Resilience Among Vulnerable Youth Centre, School of Nursing, University of British Columbia.</a:t>
            </a:r>
          </a:p>
          <a:p>
            <a:pPr>
              <a:defRPr b="1" i="1"/>
            </a:pPr>
            <a:endParaRPr lang="en-CA" i="0" noProof="0" dirty="0"/>
          </a:p>
          <a:p>
            <a:endParaRPr lang="en-CA" b="1" noProof="0" dirty="0"/>
          </a:p>
          <a:p>
            <a:endParaRPr lang="en-CA" noProof="0" dirty="0">
              <a:highlight>
                <a:srgbClr val="FFFF00"/>
              </a:highlight>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Shape 257"/>
          <p:cNvSpPr>
            <a:spLocks noGrp="1" noRot="1" noChangeAspect="1"/>
          </p:cNvSpPr>
          <p:nvPr>
            <p:ph type="sldImg"/>
          </p:nvPr>
        </p:nvSpPr>
        <p:spPr>
          <a:xfrm>
            <a:off x="381000" y="685800"/>
            <a:ext cx="6096000" cy="3429000"/>
          </a:xfrm>
          <a:prstGeom prst="rect">
            <a:avLst/>
          </a:prstGeom>
        </p:spPr>
        <p:txBody>
          <a:bodyPr/>
          <a:lstStyle/>
          <a:p>
            <a:endParaRPr/>
          </a:p>
        </p:txBody>
      </p:sp>
      <p:sp>
        <p:nvSpPr>
          <p:cNvPr id="258" name="Shape 258"/>
          <p:cNvSpPr>
            <a:spLocks noGrp="1"/>
          </p:cNvSpPr>
          <p:nvPr>
            <p:ph type="body" sz="quarter" idx="1"/>
          </p:nvPr>
        </p:nvSpPr>
        <p:spPr>
          <a:prstGeom prst="rect">
            <a:avLst/>
          </a:prstGeom>
        </p:spPr>
        <p:txBody>
          <a:bodyPr/>
          <a:lstStyle/>
          <a:p>
            <a:pPr>
              <a:defRPr b="1" i="1"/>
            </a:pPr>
            <a:r>
              <a:rPr lang="en-CA" b="0" i="0" noProof="0" dirty="0"/>
              <a:t>10 minutes</a:t>
            </a:r>
          </a:p>
          <a:p>
            <a:pPr>
              <a:defRPr b="1" i="1"/>
            </a:pPr>
            <a:endParaRPr lang="en-CA" b="0" i="0" noProof="0" dirty="0"/>
          </a:p>
          <a:p>
            <a:pPr>
              <a:defRPr b="1" i="1"/>
            </a:pPr>
            <a:r>
              <a:rPr lang="en-CA" b="1" i="0" noProof="0" dirty="0"/>
              <a:t>Note: </a:t>
            </a:r>
          </a:p>
          <a:p>
            <a:pPr marL="0" marR="0" lvl="0" indent="0" defTabSz="914400" eaLnBrk="1" fontAlgn="auto" latinLnBrk="0" hangingPunct="1">
              <a:lnSpc>
                <a:spcPct val="100000"/>
              </a:lnSpc>
              <a:spcBef>
                <a:spcPts val="0"/>
              </a:spcBef>
              <a:spcAft>
                <a:spcPts val="0"/>
              </a:spcAft>
              <a:buClrTx/>
              <a:buSzTx/>
              <a:buFontTx/>
              <a:buNone/>
              <a:tabLst/>
              <a:defRPr b="1" i="1"/>
            </a:pPr>
            <a:r>
              <a:rPr lang="en-CA" sz="1200" b="0" i="1" dirty="0">
                <a:effectLst/>
                <a:latin typeface="+mj-lt"/>
                <a:ea typeface="+mj-ea"/>
                <a:cs typeface="+mj-cs"/>
                <a:sym typeface="Calibri"/>
              </a:rPr>
              <a:t>This conversation is about power and privilege. Make sure to clearly define the difference between systems and individuals. If attendees are resistant to accept privilege as part of their identity, remind them privilege is about systems and institutions that oppress groups, not individuals who oppress groups. </a:t>
            </a:r>
            <a:r>
              <a:rPr lang="en-CA" sz="1200" b="1" i="1" dirty="0">
                <a:effectLst/>
                <a:latin typeface="+mj-lt"/>
                <a:ea typeface="+mj-ea"/>
                <a:cs typeface="+mj-cs"/>
                <a:sym typeface="Calibri"/>
              </a:rPr>
              <a:t>You may want to pick one or two of these questions to tackle, or assign one question per group, as these topics can be quite substantial. </a:t>
            </a:r>
          </a:p>
          <a:p>
            <a:pPr>
              <a:defRPr b="1" i="1"/>
            </a:pPr>
            <a:endParaRPr lang="en-CA" b="1" i="0" noProof="0" dirty="0"/>
          </a:p>
          <a:p>
            <a:pPr>
              <a:defRPr b="1" i="1"/>
            </a:pPr>
            <a:endParaRPr lang="en-CA" b="0" i="0" dirty="0"/>
          </a:p>
          <a:p>
            <a:pPr>
              <a:defRPr b="1" i="1"/>
            </a:pPr>
            <a:r>
              <a:rPr lang="en-CA" i="0" dirty="0"/>
              <a:t>Sample Script:</a:t>
            </a:r>
          </a:p>
          <a:p>
            <a:pPr>
              <a:defRPr b="1" i="1"/>
            </a:pPr>
            <a:r>
              <a:rPr lang="en-CA" b="0" i="0" dirty="0"/>
              <a:t>1. Let’s take a moment to examine our particular context. What kinds of social groups have the most power in our school, district, and classrooms or who do we often see in leadership roles? Who is missing from these seats power or who is at the bottom of the hierarchy? Why do you think this is the case?</a:t>
            </a:r>
          </a:p>
          <a:p>
            <a:pPr>
              <a:defRPr b="1" i="1"/>
            </a:pPr>
            <a:endParaRPr lang="en-CA" b="0" i="0" dirty="0"/>
          </a:p>
          <a:p>
            <a:pPr>
              <a:defRPr b="1" i="1"/>
            </a:pPr>
            <a:r>
              <a:rPr lang="en-CA" b="0" i="0" dirty="0"/>
              <a:t>2. Take an inventory of the resources you use, whose stories are told, whose stories are silenced, who is telling the story? Is it a privileged person speaking on behalf of a minoritized group instead of members of the group themselves telling their own stories? How does the narrative function to promote or discourage a complexity of voices/identities? Challenge yourself beyond choosing resources, lessons, or practice that are token, one-off, or that perpetuate a single story. If you’re trying to find examples or resources of one oppressed group, try searching for resources that include perspectives from people with layered oppression (so, not just a white gay cisgender boy’s story, but maybe LGBTQ2S+ folks of colour, who are disabled, immigrants, or working class).</a:t>
            </a:r>
          </a:p>
          <a:p>
            <a:pPr>
              <a:defRPr b="1" i="1"/>
            </a:pPr>
            <a:endParaRPr lang="en-CA" b="0" i="0" dirty="0"/>
          </a:p>
          <a:p>
            <a:pPr>
              <a:defRPr b="1" i="1"/>
            </a:pPr>
            <a:r>
              <a:rPr lang="en-CA" b="0" i="0" dirty="0"/>
              <a:t>3. How are your students experiencing systemic disadvantages? Can you identify any groups who are don’t see themselves reflected positively or who are the victims of negative stereotypes and discrimination?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Shape 267"/>
          <p:cNvSpPr>
            <a:spLocks noGrp="1" noRot="1" noChangeAspect="1"/>
          </p:cNvSpPr>
          <p:nvPr>
            <p:ph type="sldImg"/>
          </p:nvPr>
        </p:nvSpPr>
        <p:spPr>
          <a:xfrm>
            <a:off x="381000" y="685800"/>
            <a:ext cx="6096000" cy="3429000"/>
          </a:xfrm>
          <a:prstGeom prst="rect">
            <a:avLst/>
          </a:prstGeom>
        </p:spPr>
        <p:txBody>
          <a:bodyPr/>
          <a:lstStyle/>
          <a:p>
            <a:endParaRPr/>
          </a:p>
        </p:txBody>
      </p:sp>
      <p:sp>
        <p:nvSpPr>
          <p:cNvPr id="268" name="Shape 268"/>
          <p:cNvSpPr>
            <a:spLocks noGrp="1"/>
          </p:cNvSpPr>
          <p:nvPr>
            <p:ph type="body" sz="quarter" idx="1"/>
          </p:nvPr>
        </p:nvSpPr>
        <p:spPr>
          <a:prstGeom prst="rect">
            <a:avLst/>
          </a:prstGeom>
        </p:spPr>
        <p:txBody>
          <a:bodyPr/>
          <a:lstStyle/>
          <a:p>
            <a:pPr>
              <a:defRPr b="1"/>
            </a:pPr>
            <a:r>
              <a:rPr lang="en-CA" b="0" noProof="0" dirty="0"/>
              <a:t>3 minutes</a:t>
            </a:r>
          </a:p>
          <a:p>
            <a:pPr>
              <a:defRPr b="1"/>
            </a:pPr>
            <a:endParaRPr lang="fr-CA" b="0" i="0" dirty="0"/>
          </a:p>
          <a:p>
            <a:pPr>
              <a:defRPr b="1"/>
            </a:pPr>
            <a:r>
              <a:rPr i="0" dirty="0"/>
              <a:t>Sample Script: </a:t>
            </a:r>
            <a:endParaRPr b="1" i="0" dirty="0"/>
          </a:p>
          <a:p>
            <a:pPr marL="0" marR="0" lvl="0" indent="0" defTabSz="914400" eaLnBrk="1" fontAlgn="auto" latinLnBrk="0" hangingPunct="1">
              <a:lnSpc>
                <a:spcPct val="100000"/>
              </a:lnSpc>
              <a:spcBef>
                <a:spcPts val="0"/>
              </a:spcBef>
              <a:spcAft>
                <a:spcPts val="0"/>
              </a:spcAft>
              <a:buClrTx/>
              <a:buSzTx/>
              <a:buFontTx/>
              <a:buNone/>
              <a:tabLst/>
              <a:defRPr b="1" i="1"/>
            </a:pPr>
            <a:r>
              <a:rPr lang="en-CA" b="0" i="0" noProof="0" dirty="0"/>
              <a:t>Being an ally is more than a state of mind, it’s on-going, sustained action. </a:t>
            </a:r>
            <a:r>
              <a:rPr lang="en-CA" b="0" i="0" noProof="0" dirty="0" err="1"/>
              <a:t>Allyship</a:t>
            </a:r>
            <a:r>
              <a:rPr lang="en-CA" b="0" i="0" noProof="0" dirty="0"/>
              <a:t> in action involves reflecting on your own privilege and your prejudices. How do they inform the way you move about the world? Remember, we all have some forms of privilege and therefore we can all be allies in some way.</a:t>
            </a:r>
          </a:p>
          <a:p>
            <a:pPr>
              <a:defRPr b="1" i="1"/>
            </a:pPr>
            <a:endParaRPr b="1" i="0"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 name="Shape 277"/>
          <p:cNvSpPr>
            <a:spLocks noGrp="1" noRot="1" noChangeAspect="1"/>
          </p:cNvSpPr>
          <p:nvPr>
            <p:ph type="sldImg"/>
          </p:nvPr>
        </p:nvSpPr>
        <p:spPr>
          <a:xfrm>
            <a:off x="381000" y="685800"/>
            <a:ext cx="6096000" cy="3429000"/>
          </a:xfrm>
          <a:prstGeom prst="rect">
            <a:avLst/>
          </a:prstGeom>
        </p:spPr>
        <p:txBody>
          <a:bodyPr/>
          <a:lstStyle/>
          <a:p>
            <a:endParaRPr/>
          </a:p>
        </p:txBody>
      </p:sp>
      <p:sp>
        <p:nvSpPr>
          <p:cNvPr id="278" name="Shape 278"/>
          <p:cNvSpPr>
            <a:spLocks noGrp="1"/>
          </p:cNvSpPr>
          <p:nvPr>
            <p:ph type="body" sz="quarter" idx="1"/>
          </p:nvPr>
        </p:nvSpPr>
        <p:spPr>
          <a:prstGeom prst="rect">
            <a:avLst/>
          </a:prstGeom>
        </p:spPr>
        <p:txBody>
          <a:bodyPr/>
          <a:lstStyle>
            <a:lvl1pPr>
              <a:defRPr b="1"/>
            </a:lvl1pPr>
          </a:lstStyle>
          <a:p>
            <a:pPr marL="0" marR="0" lvl="0" indent="0" defTabSz="914400" eaLnBrk="1" fontAlgn="auto" latinLnBrk="0" hangingPunct="1">
              <a:lnSpc>
                <a:spcPct val="100000"/>
              </a:lnSpc>
              <a:spcBef>
                <a:spcPts val="0"/>
              </a:spcBef>
              <a:spcAft>
                <a:spcPts val="0"/>
              </a:spcAft>
              <a:buClrTx/>
              <a:buSzTx/>
              <a:buFontTx/>
              <a:buNone/>
              <a:tabLst/>
              <a:defRPr/>
            </a:pPr>
            <a:r>
              <a:rPr lang="en-CA" b="0" noProof="0" dirty="0"/>
              <a:t>3 minutes</a:t>
            </a:r>
            <a:endParaRPr lang="fr-CA" b="0" i="0" dirty="0"/>
          </a:p>
          <a:p>
            <a:endParaRPr lang="en-CA" noProof="0" dirty="0"/>
          </a:p>
          <a:p>
            <a:r>
              <a:rPr lang="en-CA" noProof="0" dirty="0"/>
              <a:t>Sample Script</a:t>
            </a:r>
            <a:endParaRPr lang="en-CA" b="0" noProof="0" dirty="0"/>
          </a:p>
          <a:p>
            <a:r>
              <a:rPr lang="en-CA" b="0" noProof="0" dirty="0"/>
              <a:t>Once we recognize our positions of  privilege, we can listen to and amplify the voices of those people who are disadvantaged and oppressed in ways we are not. We, of course, should never speak to the experience of others, but we surely can listen actively.</a:t>
            </a:r>
          </a:p>
          <a:p>
            <a:endParaRPr lang="en-CA" b="0" noProof="0" dirty="0"/>
          </a:p>
          <a:p>
            <a:endParaRPr lang="en-CA" noProof="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Shape 287"/>
          <p:cNvSpPr>
            <a:spLocks noGrp="1" noRot="1" noChangeAspect="1"/>
          </p:cNvSpPr>
          <p:nvPr>
            <p:ph type="sldImg"/>
          </p:nvPr>
        </p:nvSpPr>
        <p:spPr>
          <a:xfrm>
            <a:off x="381000" y="685800"/>
            <a:ext cx="6096000" cy="3429000"/>
          </a:xfrm>
          <a:prstGeom prst="rect">
            <a:avLst/>
          </a:prstGeom>
        </p:spPr>
        <p:txBody>
          <a:bodyPr/>
          <a:lstStyle/>
          <a:p>
            <a:endParaRPr/>
          </a:p>
        </p:txBody>
      </p:sp>
      <p:sp>
        <p:nvSpPr>
          <p:cNvPr id="288" name="Shape 288"/>
          <p:cNvSpPr>
            <a:spLocks noGrp="1"/>
          </p:cNvSpPr>
          <p:nvPr>
            <p:ph type="body" sz="quarter" idx="1"/>
          </p:nvPr>
        </p:nvSpPr>
        <p:spPr>
          <a:prstGeom prst="rect">
            <a:avLst/>
          </a:prstGeom>
        </p:spPr>
        <p:txBody>
          <a:bodyPr/>
          <a:lstStyle>
            <a:lvl1pPr>
              <a:defRPr b="1"/>
            </a:lvl1pPr>
          </a:lstStyle>
          <a:p>
            <a:pPr marL="0" marR="0" lvl="0" indent="0" defTabSz="914400" eaLnBrk="1" fontAlgn="auto" latinLnBrk="0" hangingPunct="1">
              <a:lnSpc>
                <a:spcPct val="100000"/>
              </a:lnSpc>
              <a:spcBef>
                <a:spcPts val="0"/>
              </a:spcBef>
              <a:spcAft>
                <a:spcPts val="0"/>
              </a:spcAft>
              <a:buClrTx/>
              <a:buSzTx/>
              <a:buFontTx/>
              <a:buNone/>
              <a:tabLst/>
              <a:defRPr/>
            </a:pPr>
            <a:r>
              <a:rPr lang="en-CA" b="0" noProof="0" dirty="0"/>
              <a:t>10 minutes or more, if time allows</a:t>
            </a:r>
            <a:endParaRPr lang="fr-CA" b="0" i="0" dirty="0"/>
          </a:p>
          <a:p>
            <a:endParaRPr lang="fr-CA" dirty="0"/>
          </a:p>
          <a:p>
            <a:r>
              <a:rPr dirty="0"/>
              <a:t>Sample Script</a:t>
            </a:r>
            <a:endParaRPr lang="fr-CA" dirty="0"/>
          </a:p>
          <a:p>
            <a:r>
              <a:rPr lang="en-CA" b="0" noProof="0" dirty="0"/>
              <a:t>What are some achievable, practical goals we can set for ourselves as a team for practising </a:t>
            </a:r>
            <a:r>
              <a:rPr lang="en-CA" b="0" noProof="0" dirty="0" err="1"/>
              <a:t>allyship</a:t>
            </a:r>
            <a:r>
              <a:rPr lang="en-CA" b="0" noProof="0" dirty="0"/>
              <a:t> in our context? And, just as importantly, how do we ensure we follow through on these group goals?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Shape 297"/>
          <p:cNvSpPr>
            <a:spLocks noGrp="1" noRot="1" noChangeAspect="1"/>
          </p:cNvSpPr>
          <p:nvPr>
            <p:ph type="sldImg"/>
          </p:nvPr>
        </p:nvSpPr>
        <p:spPr>
          <a:xfrm>
            <a:off x="381000" y="685800"/>
            <a:ext cx="6096000" cy="3429000"/>
          </a:xfrm>
          <a:prstGeom prst="rect">
            <a:avLst/>
          </a:prstGeom>
        </p:spPr>
        <p:txBody>
          <a:bodyPr/>
          <a:lstStyle/>
          <a:p>
            <a:endParaRPr/>
          </a:p>
        </p:txBody>
      </p:sp>
      <p:sp>
        <p:nvSpPr>
          <p:cNvPr id="298" name="Shape 298"/>
          <p:cNvSpPr>
            <a:spLocks noGrp="1"/>
          </p:cNvSpPr>
          <p:nvPr>
            <p:ph type="body" sz="quarter" idx="1"/>
          </p:nvPr>
        </p:nvSpPr>
        <p:spPr>
          <a:prstGeom prst="rect">
            <a:avLst/>
          </a:prstGeom>
        </p:spPr>
        <p:txBody>
          <a:bodyPr/>
          <a:lstStyle>
            <a:lvl1pPr>
              <a:defRPr b="1"/>
            </a:lvl1pPr>
          </a:lstStyle>
          <a:p>
            <a:pPr marL="0" marR="0" lvl="0" indent="0" defTabSz="914400" eaLnBrk="1" fontAlgn="auto" latinLnBrk="0" hangingPunct="1">
              <a:lnSpc>
                <a:spcPct val="100000"/>
              </a:lnSpc>
              <a:spcBef>
                <a:spcPts val="0"/>
              </a:spcBef>
              <a:spcAft>
                <a:spcPts val="0"/>
              </a:spcAft>
              <a:buClrTx/>
              <a:buSzTx/>
              <a:buFontTx/>
              <a:buNone/>
              <a:tabLst/>
              <a:defRPr/>
            </a:pPr>
            <a:r>
              <a:rPr lang="en-CA" b="0" noProof="0" dirty="0"/>
              <a:t>2 minutes</a:t>
            </a:r>
            <a:endParaRPr lang="fr-CA" b="0" i="0" dirty="0"/>
          </a:p>
          <a:p>
            <a:endParaRPr lang="fr-CA" dirty="0"/>
          </a:p>
          <a:p>
            <a:r>
              <a:rPr dirty="0"/>
              <a:t>Sample Script: </a:t>
            </a:r>
            <a:endParaRPr lang="fr-CA" dirty="0"/>
          </a:p>
          <a:p>
            <a:r>
              <a:rPr lang="en-CA" b="0" noProof="0" dirty="0"/>
              <a:t>Before we finish our time together, let’s take a moment to reflect. Like in the previous discussion, try to give yourself a tangible, achievable goal as you answer the first question. </a:t>
            </a:r>
          </a:p>
          <a:p>
            <a:endParaRPr lang="en" dirty="0"/>
          </a:p>
          <a:p>
            <a:r>
              <a:rPr lang="en" b="0" dirty="0"/>
              <a:t>To learn more and get answers to your questions, you can connect with me one-on-one, visit </a:t>
            </a:r>
            <a:r>
              <a:rPr lang="en" b="0" dirty="0" err="1"/>
              <a:t>SOGIeducation.org</a:t>
            </a:r>
            <a:r>
              <a:rPr lang="en" b="0" dirty="0"/>
              <a:t>, contact the SOGI School/District Leads, or email your Provincial SOGI Education Lead at </a:t>
            </a:r>
            <a:r>
              <a:rPr lang="en" b="0" u="sng" dirty="0">
                <a:solidFill>
                  <a:srgbClr val="0563C1"/>
                </a:solidFill>
                <a:uFill>
                  <a:solidFill>
                    <a:srgbClr val="0563C1"/>
                  </a:solidFill>
                </a:uFill>
                <a:hlinkClick r:id="rId3"/>
              </a:rPr>
              <a:t>info@sogieducation.org</a:t>
            </a:r>
            <a:r>
              <a:rPr lang="en" b="0" u="sng" dirty="0">
                <a:solidFill>
                  <a:srgbClr val="0563C1"/>
                </a:solidFill>
                <a:uFill>
                  <a:solidFill>
                    <a:srgbClr val="0563C1"/>
                  </a:solidFill>
                </a:uFill>
              </a:rPr>
              <a:t>.</a:t>
            </a:r>
            <a:endParaRPr lang="en" b="0" dirty="0"/>
          </a:p>
          <a:p>
            <a:endParaRPr b="0"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Shape 307"/>
          <p:cNvSpPr>
            <a:spLocks noGrp="1" noRot="1" noChangeAspect="1"/>
          </p:cNvSpPr>
          <p:nvPr>
            <p:ph type="sldImg"/>
          </p:nvPr>
        </p:nvSpPr>
        <p:spPr>
          <a:xfrm>
            <a:off x="381000" y="685800"/>
            <a:ext cx="6096000" cy="3429000"/>
          </a:xfrm>
          <a:prstGeom prst="rect">
            <a:avLst/>
          </a:prstGeom>
        </p:spPr>
        <p:txBody>
          <a:bodyPr/>
          <a:lstStyle/>
          <a:p>
            <a:endParaRPr/>
          </a:p>
        </p:txBody>
      </p:sp>
      <p:sp>
        <p:nvSpPr>
          <p:cNvPr id="308" name="Shape 308"/>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CA" b="0" noProof="0" dirty="0"/>
              <a:t>1 minute</a:t>
            </a:r>
            <a:endParaRPr lang="fr-CA" b="0" i="0" dirty="0"/>
          </a:p>
          <a:p>
            <a:endParaRPr lang="fr-CA" b="1" dirty="0"/>
          </a:p>
          <a:p>
            <a:r>
              <a:rPr b="1" dirty="0"/>
              <a:t>Sample Script: </a:t>
            </a:r>
          </a:p>
          <a:p>
            <a:r>
              <a:rPr dirty="0"/>
              <a:t>Thank you for participating and learning!</a:t>
            </a:r>
          </a:p>
          <a:p>
            <a:endParaRPr dirty="0"/>
          </a:p>
          <a:p>
            <a:pPr>
              <a:defRPr b="1" i="1"/>
            </a:pPr>
            <a:r>
              <a:rPr i="0" dirty="0"/>
              <a:t>Extension Activity:</a:t>
            </a:r>
            <a:r>
              <a:rPr b="0" dirty="0"/>
              <a:t> </a:t>
            </a:r>
            <a:r>
              <a:rPr b="0" i="0" dirty="0"/>
              <a:t>Open the floor to discussion if time permits.</a:t>
            </a:r>
            <a:r>
              <a:rPr b="0" dirty="0"/>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noRot="1" noChangeAspect="1"/>
          </p:cNvSpPr>
          <p:nvPr>
            <p:ph type="sldImg"/>
          </p:nvPr>
        </p:nvSpPr>
        <p:spPr>
          <a:xfrm>
            <a:off x="381000" y="685800"/>
            <a:ext cx="6096000" cy="3429000"/>
          </a:xfrm>
          <a:prstGeom prst="rect">
            <a:avLst/>
          </a:prstGeom>
        </p:spPr>
        <p:txBody>
          <a:bodyPr/>
          <a:lstStyle/>
          <a:p>
            <a:endParaRPr/>
          </a:p>
        </p:txBody>
      </p:sp>
      <p:sp>
        <p:nvSpPr>
          <p:cNvPr id="138" name="Shape 138"/>
          <p:cNvSpPr>
            <a:spLocks noGrp="1"/>
          </p:cNvSpPr>
          <p:nvPr>
            <p:ph type="body" sz="quarter" idx="1"/>
          </p:nvPr>
        </p:nvSpPr>
        <p:spPr>
          <a:prstGeom prst="rect">
            <a:avLst/>
          </a:prstGeom>
        </p:spPr>
        <p:txBody>
          <a:bodyPr/>
          <a:lstStyle/>
          <a:p>
            <a:pPr>
              <a:defRPr b="1"/>
            </a:pPr>
            <a:r>
              <a:rPr lang="fr-CA" b="0" dirty="0"/>
              <a:t>1 minute</a:t>
            </a:r>
            <a:endParaRPr lang="en-CA" noProof="0" dirty="0"/>
          </a:p>
          <a:p>
            <a:pPr>
              <a:defRPr b="1"/>
            </a:pPr>
            <a:endParaRPr lang="en-CA" noProof="0" dirty="0"/>
          </a:p>
          <a:p>
            <a:pPr>
              <a:defRPr b="1"/>
            </a:pPr>
            <a:r>
              <a:rPr lang="en-CA" noProof="0" dirty="0"/>
              <a:t>Sample Script:</a:t>
            </a:r>
          </a:p>
          <a:p>
            <a:r>
              <a:rPr lang="en-CA" noProof="0" dirty="0"/>
              <a:t>Today, we’ll start with an introduction to intersectionality and some key terms, then we’ll discuss why this topic is important for us to consider as educators, especially around the areas of sexual orientation and gender identity. The last area of focus today is to learn tangible ways that we can use an intersectional lens in our SOGI-inclusive teaching practice.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a:spLocks noGrp="1" noRot="1" noChangeAspect="1"/>
          </p:cNvSpPr>
          <p:nvPr>
            <p:ph type="sldImg"/>
          </p:nvPr>
        </p:nvSpPr>
        <p:spPr>
          <a:xfrm>
            <a:off x="381000" y="685800"/>
            <a:ext cx="6096000" cy="3429000"/>
          </a:xfrm>
          <a:prstGeom prst="rect">
            <a:avLst/>
          </a:prstGeom>
        </p:spPr>
        <p:txBody>
          <a:bodyPr/>
          <a:lstStyle/>
          <a:p>
            <a:endParaRPr/>
          </a:p>
        </p:txBody>
      </p:sp>
      <p:sp>
        <p:nvSpPr>
          <p:cNvPr id="150" name="Shape 150"/>
          <p:cNvSpPr>
            <a:spLocks noGrp="1"/>
          </p:cNvSpPr>
          <p:nvPr>
            <p:ph type="body" sz="quarter" idx="1"/>
          </p:nvPr>
        </p:nvSpPr>
        <p:spPr>
          <a:prstGeom prst="rect">
            <a:avLst/>
          </a:prstGeom>
        </p:spPr>
        <p:txBody>
          <a:bodyPr/>
          <a:lstStyle/>
          <a:p>
            <a:pPr>
              <a:defRPr b="1"/>
            </a:pPr>
            <a:r>
              <a:rPr lang="fr-CA" b="0" dirty="0"/>
              <a:t>2 minutes</a:t>
            </a:r>
            <a:br>
              <a:rPr lang="fr-CA" b="0" dirty="0"/>
            </a:br>
            <a:endParaRPr lang="en-CA" noProof="0" dirty="0"/>
          </a:p>
          <a:p>
            <a:pPr>
              <a:defRPr b="1"/>
            </a:pPr>
            <a:r>
              <a:rPr lang="en-CA" noProof="0" dirty="0"/>
              <a:t>Sample Script: </a:t>
            </a:r>
          </a:p>
          <a:p>
            <a:r>
              <a:rPr lang="en-CA" noProof="0" dirty="0"/>
              <a:t>Just a quick refresher: SOGI (pronounced “so-</a:t>
            </a:r>
            <a:r>
              <a:rPr lang="en-CA" noProof="0" dirty="0" err="1"/>
              <a:t>jee</a:t>
            </a:r>
            <a:r>
              <a:rPr lang="en-CA" noProof="0" dirty="0"/>
              <a:t>”) is an acronym that stands for sexual orientation and gender identity. Everyone has a sexual orientation (attraction or lack thereof) and everyone has a gender identity (understanding and experience of their gender). SOGI 1 2 3 is a set of teaching resources like videos, lesson plans and learning modules about sexual orientation and gender identity. It helps educators create a school environment that is inclusive and where students feel safe, accepted, respected and welcome.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a:spLocks noGrp="1" noRot="1" noChangeAspect="1"/>
          </p:cNvSpPr>
          <p:nvPr>
            <p:ph type="sldImg"/>
          </p:nvPr>
        </p:nvSpPr>
        <p:spPr>
          <a:xfrm>
            <a:off x="381000" y="685800"/>
            <a:ext cx="6096000" cy="3429000"/>
          </a:xfrm>
          <a:prstGeom prst="rect">
            <a:avLst/>
          </a:prstGeom>
        </p:spPr>
        <p:txBody>
          <a:bodyPr/>
          <a:lstStyle/>
          <a:p>
            <a:endParaRPr/>
          </a:p>
        </p:txBody>
      </p:sp>
      <p:sp>
        <p:nvSpPr>
          <p:cNvPr id="159" name="Shape 159"/>
          <p:cNvSpPr>
            <a:spLocks noGrp="1"/>
          </p:cNvSpPr>
          <p:nvPr>
            <p:ph type="body" sz="quarter" idx="1"/>
          </p:nvPr>
        </p:nvSpPr>
        <p:spPr>
          <a:prstGeom prst="rect">
            <a:avLst/>
          </a:prstGeom>
        </p:spPr>
        <p:txBody>
          <a:bodyPr/>
          <a:lstStyle/>
          <a:p>
            <a:pPr>
              <a:defRPr b="1"/>
            </a:pPr>
            <a:r>
              <a:rPr lang="fr-CA" b="0" dirty="0"/>
              <a:t>1 minute</a:t>
            </a:r>
            <a:endParaRPr lang="fr-CA" dirty="0"/>
          </a:p>
          <a:p>
            <a:pPr>
              <a:defRPr b="1"/>
            </a:pPr>
            <a:endParaRPr lang="fr-CA" dirty="0"/>
          </a:p>
          <a:p>
            <a:pPr>
              <a:defRPr b="1"/>
            </a:pPr>
            <a:r>
              <a:rPr dirty="0"/>
              <a:t>Sample Script: </a:t>
            </a:r>
          </a:p>
          <a:p>
            <a:pPr marL="0" marR="0" lvl="0" indent="0" defTabSz="914400" eaLnBrk="1" fontAlgn="auto" latinLnBrk="0" hangingPunct="1">
              <a:lnSpc>
                <a:spcPct val="100000"/>
              </a:lnSpc>
              <a:spcBef>
                <a:spcPts val="0"/>
              </a:spcBef>
              <a:spcAft>
                <a:spcPts val="0"/>
              </a:spcAft>
              <a:buClrTx/>
              <a:buSzTx/>
              <a:buFontTx/>
              <a:buNone/>
              <a:tabLst/>
              <a:defRPr/>
            </a:pPr>
            <a:r>
              <a:rPr b="0" dirty="0"/>
              <a:t>SOGI content is embedded</a:t>
            </a:r>
            <a:r>
              <a:rPr lang="fr-CA" b="0" dirty="0"/>
              <a:t> </a:t>
            </a:r>
            <a:r>
              <a:rPr lang="fr-CA" b="0" dirty="0" err="1"/>
              <a:t>updated</a:t>
            </a:r>
            <a:r>
              <a:rPr lang="fr-CA" b="0" dirty="0"/>
              <a:t> curricula in British Columbia and Alberta. </a:t>
            </a:r>
            <a:r>
              <a:rPr lang="en" b="0" dirty="0"/>
              <a:t>All students need to see themselves and their families reflected in lessons, language and practices. Like other forms of inclusion in schools, the goal of SOGI-inclusive education is two-fold: for everyone to understand the diverse society that we live in and for everyone to feel safe, valued, and respected.</a:t>
            </a:r>
            <a:endParaRPr lang="en" sz="800" b="0" dirty="0">
              <a:solidFill>
                <a:srgbClr val="000000"/>
              </a:solidFill>
              <a:latin typeface="+mj-lt"/>
              <a:ea typeface="+mj-ea"/>
              <a:cs typeface="+mj-cs"/>
              <a:sym typeface="Helvetica"/>
            </a:endParaRPr>
          </a:p>
          <a:p>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Shape 168"/>
          <p:cNvSpPr>
            <a:spLocks noGrp="1" noRot="1" noChangeAspect="1"/>
          </p:cNvSpPr>
          <p:nvPr>
            <p:ph type="sldImg"/>
          </p:nvPr>
        </p:nvSpPr>
        <p:spPr>
          <a:xfrm>
            <a:off x="381000" y="685800"/>
            <a:ext cx="6096000" cy="3429000"/>
          </a:xfrm>
          <a:prstGeom prst="rect">
            <a:avLst/>
          </a:prstGeom>
        </p:spPr>
        <p:txBody>
          <a:bodyPr/>
          <a:lstStyle/>
          <a:p>
            <a:endParaRPr/>
          </a:p>
        </p:txBody>
      </p:sp>
      <p:sp>
        <p:nvSpPr>
          <p:cNvPr id="169" name="Shape 169"/>
          <p:cNvSpPr>
            <a:spLocks noGrp="1"/>
          </p:cNvSpPr>
          <p:nvPr>
            <p:ph type="body" sz="quarter" idx="1"/>
          </p:nvPr>
        </p:nvSpPr>
        <p:spPr>
          <a:prstGeom prst="rect">
            <a:avLst/>
          </a:prstGeom>
        </p:spPr>
        <p:txBody>
          <a:bodyPr/>
          <a:lstStyle/>
          <a:p>
            <a:pPr>
              <a:defRPr b="1"/>
            </a:pPr>
            <a:r>
              <a:rPr lang="fr-CA" b="0" dirty="0"/>
              <a:t>1 minute</a:t>
            </a:r>
          </a:p>
          <a:p>
            <a:pPr>
              <a:defRPr b="1"/>
            </a:pPr>
            <a:endParaRPr lang="fr-CA" dirty="0"/>
          </a:p>
          <a:p>
            <a:pPr>
              <a:defRPr b="1"/>
            </a:pPr>
            <a:r>
              <a:rPr dirty="0"/>
              <a:t>Sample Script: </a:t>
            </a:r>
          </a:p>
          <a:p>
            <a:r>
              <a:rPr dirty="0"/>
              <a:t>The research quoted in the slide is from GLSEN, a US-based SOGI Education organization. The study also showed that an LGBTQ-inclusive curriculum helps students to feel safer, feel more accepted by peers, and even miss less school.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Shape 178"/>
          <p:cNvSpPr>
            <a:spLocks noGrp="1" noRot="1" noChangeAspect="1"/>
          </p:cNvSpPr>
          <p:nvPr>
            <p:ph type="sldImg"/>
          </p:nvPr>
        </p:nvSpPr>
        <p:spPr>
          <a:xfrm>
            <a:off x="381000" y="685800"/>
            <a:ext cx="6096000" cy="3429000"/>
          </a:xfrm>
          <a:prstGeom prst="rect">
            <a:avLst/>
          </a:prstGeom>
        </p:spPr>
        <p:txBody>
          <a:bodyPr/>
          <a:lstStyle/>
          <a:p>
            <a:endParaRPr/>
          </a:p>
        </p:txBody>
      </p:sp>
      <p:sp>
        <p:nvSpPr>
          <p:cNvPr id="179" name="Shape 179"/>
          <p:cNvSpPr>
            <a:spLocks noGrp="1"/>
          </p:cNvSpPr>
          <p:nvPr>
            <p:ph type="body" sz="quarter" idx="1"/>
          </p:nvPr>
        </p:nvSpPr>
        <p:spPr>
          <a:prstGeom prst="rect">
            <a:avLst/>
          </a:prstGeom>
        </p:spPr>
        <p:txBody>
          <a:bodyPr/>
          <a:lstStyle/>
          <a:p>
            <a:pPr>
              <a:defRPr b="1"/>
            </a:pPr>
            <a:r>
              <a:rPr lang="en-CA" b="0" noProof="0" dirty="0"/>
              <a:t>3 minutes</a:t>
            </a:r>
          </a:p>
          <a:p>
            <a:pPr>
              <a:defRPr b="1"/>
            </a:pPr>
            <a:endParaRPr lang="en-CA" noProof="0" dirty="0"/>
          </a:p>
          <a:p>
            <a:pPr>
              <a:defRPr b="1"/>
            </a:pPr>
            <a:r>
              <a:rPr lang="en-CA" noProof="0" dirty="0"/>
              <a:t>Sample Script: </a:t>
            </a:r>
          </a:p>
          <a:p>
            <a:r>
              <a:rPr lang="en-CA" noProof="0" dirty="0"/>
              <a:t>In order for us to understand intersectionality and its connection to sexual orientation and gender identity, we first have to start with some common vocabulary. The words we’ll be looking at today are privilege, discrimination, prejudice, oppression, and intersectionality. Which of these words are familiar to you? Which ones are less so?</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Shape 191"/>
          <p:cNvSpPr>
            <a:spLocks noGrp="1" noRot="1" noChangeAspect="1"/>
          </p:cNvSpPr>
          <p:nvPr>
            <p:ph type="sldImg"/>
          </p:nvPr>
        </p:nvSpPr>
        <p:spPr>
          <a:xfrm>
            <a:off x="381000" y="685800"/>
            <a:ext cx="6096000" cy="3429000"/>
          </a:xfrm>
          <a:prstGeom prst="rect">
            <a:avLst/>
          </a:prstGeom>
        </p:spPr>
        <p:txBody>
          <a:bodyPr/>
          <a:lstStyle/>
          <a:p>
            <a:endParaRPr/>
          </a:p>
        </p:txBody>
      </p:sp>
      <p:sp>
        <p:nvSpPr>
          <p:cNvPr id="192" name="Shape 192"/>
          <p:cNvSpPr>
            <a:spLocks noGrp="1"/>
          </p:cNvSpPr>
          <p:nvPr>
            <p:ph type="body" sz="quarter" idx="1"/>
          </p:nvPr>
        </p:nvSpPr>
        <p:spPr>
          <a:prstGeom prst="rect">
            <a:avLst/>
          </a:prstGeom>
        </p:spPr>
        <p:txBody>
          <a:bodyPr/>
          <a:lstStyle/>
          <a:p>
            <a:pPr>
              <a:defRPr b="1"/>
            </a:pPr>
            <a:r>
              <a:rPr lang="fr-CA" b="0" dirty="0"/>
              <a:t>8 minutes</a:t>
            </a:r>
          </a:p>
          <a:p>
            <a:pPr>
              <a:defRPr b="1"/>
            </a:pPr>
            <a:endParaRPr lang="fr-CA" dirty="0"/>
          </a:p>
          <a:p>
            <a:pPr>
              <a:defRPr b="1"/>
            </a:pPr>
            <a:r>
              <a:rPr dirty="0"/>
              <a:t>Sample Script: </a:t>
            </a:r>
          </a:p>
          <a:p>
            <a:r>
              <a:rPr dirty="0"/>
              <a:t>Privilege, discrimination, </a:t>
            </a:r>
            <a:r>
              <a:rPr lang="en-CA" noProof="0" dirty="0"/>
              <a:t>prejudice, and oppression are all linked to one another. They are related, but not the same. The social groups we belong to may be based on race, class, religion, ability, age, sex assigned at birth, sexual orientation, and gender identity. Some social groups are more privileged than others. Most of us benefit from unearned privileges, many of us </a:t>
            </a:r>
            <a:r>
              <a:rPr dirty="0"/>
              <a:t>are victims of some sort of systemic oppression, and all of us have prejudices.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Shape 201"/>
          <p:cNvSpPr>
            <a:spLocks noGrp="1" noRot="1" noChangeAspect="1"/>
          </p:cNvSpPr>
          <p:nvPr>
            <p:ph type="sldImg"/>
          </p:nvPr>
        </p:nvSpPr>
        <p:spPr>
          <a:xfrm>
            <a:off x="381000" y="685800"/>
            <a:ext cx="6096000" cy="3429000"/>
          </a:xfrm>
          <a:prstGeom prst="rect">
            <a:avLst/>
          </a:prstGeom>
        </p:spPr>
        <p:txBody>
          <a:bodyPr/>
          <a:lstStyle/>
          <a:p>
            <a:endParaRPr/>
          </a:p>
        </p:txBody>
      </p:sp>
      <p:sp>
        <p:nvSpPr>
          <p:cNvPr id="202" name="Shape 202"/>
          <p:cNvSpPr>
            <a:spLocks noGrp="1"/>
          </p:cNvSpPr>
          <p:nvPr>
            <p:ph type="body" sz="quarter" idx="1"/>
          </p:nvPr>
        </p:nvSpPr>
        <p:spPr>
          <a:prstGeom prst="rect">
            <a:avLst/>
          </a:prstGeom>
        </p:spPr>
        <p:txBody>
          <a:bodyPr/>
          <a:lstStyle/>
          <a:p>
            <a:r>
              <a:rPr lang="en-CA" noProof="0" dirty="0"/>
              <a:t>10  minutes or more, if time allows</a:t>
            </a:r>
          </a:p>
          <a:p>
            <a:endParaRPr lang="en-CA" noProof="0" dirty="0"/>
          </a:p>
          <a:p>
            <a:r>
              <a:rPr lang="en-CA" b="1" noProof="0" dirty="0"/>
              <a:t>Note:</a:t>
            </a:r>
            <a:br>
              <a:rPr lang="en-CA" noProof="0" dirty="0"/>
            </a:br>
            <a:r>
              <a:rPr lang="en-CA" i="1" noProof="0" dirty="0"/>
              <a:t>Invite participants to reflect on areas of their lives where they experience privilege or a lack thereof. This can be quite a personal exercise and may be new to some, so consider inviting only those who wish to share with the group to speak. </a:t>
            </a:r>
          </a:p>
          <a:p>
            <a:br>
              <a:rPr lang="en-CA" b="1" noProof="0" dirty="0"/>
            </a:br>
            <a:r>
              <a:rPr lang="en-CA" b="1" noProof="0" dirty="0"/>
              <a:t>Sample Script: </a:t>
            </a:r>
          </a:p>
          <a:p>
            <a:r>
              <a:rPr lang="en-CA" noProof="0" dirty="0"/>
              <a:t>Since we are complex beings, there may be parts of our identity that mean we experience privilege and others that mean we experience discrimination. Think about your class, religion, ability, age, gender, gender identity. How are parts of your identity reflected positively, negatively, or ignored in society, leadership, and the media?</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Shape 212"/>
          <p:cNvSpPr>
            <a:spLocks noGrp="1" noRot="1" noChangeAspect="1"/>
          </p:cNvSpPr>
          <p:nvPr>
            <p:ph type="sldImg"/>
          </p:nvPr>
        </p:nvSpPr>
        <p:spPr>
          <a:xfrm>
            <a:off x="381000" y="685800"/>
            <a:ext cx="6096000" cy="3429000"/>
          </a:xfrm>
          <a:prstGeom prst="rect">
            <a:avLst/>
          </a:prstGeom>
        </p:spPr>
        <p:txBody>
          <a:bodyPr/>
          <a:lstStyle/>
          <a:p>
            <a:endParaRPr/>
          </a:p>
        </p:txBody>
      </p:sp>
      <p:sp>
        <p:nvSpPr>
          <p:cNvPr id="213" name="Shape 213"/>
          <p:cNvSpPr>
            <a:spLocks noGrp="1"/>
          </p:cNvSpPr>
          <p:nvPr>
            <p:ph type="body" sz="quarter" idx="1"/>
          </p:nvPr>
        </p:nvSpPr>
        <p:spPr>
          <a:prstGeom prst="rect">
            <a:avLst/>
          </a:prstGeom>
        </p:spPr>
        <p:txBody>
          <a:bodyPr/>
          <a:lstStyle/>
          <a:p>
            <a:pPr>
              <a:defRPr b="1"/>
            </a:pPr>
            <a:r>
              <a:rPr lang="fr-CA" b="0" dirty="0"/>
              <a:t>2 minutes</a:t>
            </a:r>
          </a:p>
          <a:p>
            <a:pPr>
              <a:defRPr b="1"/>
            </a:pPr>
            <a:endParaRPr lang="fr-CA" dirty="0"/>
          </a:p>
          <a:p>
            <a:pPr>
              <a:defRPr b="1"/>
            </a:pPr>
            <a:r>
              <a:rPr dirty="0"/>
              <a:t>Sample Script: </a:t>
            </a:r>
          </a:p>
          <a:p>
            <a:r>
              <a:rPr dirty="0"/>
              <a:t>Intersectionality is a term used to describe how all humans have complex, multiple identities, some that are privileged and some that are oppressed, and that </a:t>
            </a:r>
            <a:r>
              <a:rPr lang="fr-CA" dirty="0" err="1"/>
              <a:t>this</a:t>
            </a:r>
            <a:r>
              <a:rPr lang="fr-CA" dirty="0"/>
              <a:t> </a:t>
            </a:r>
            <a:r>
              <a:rPr dirty="0"/>
              <a:t>informs the perspective that individual takes on while moving in the world. Intersectionality emphasizes that </a:t>
            </a:r>
            <a:r>
              <a:rPr lang="fr-CA" dirty="0"/>
              <a:t>the</a:t>
            </a:r>
            <a:r>
              <a:rPr dirty="0"/>
              <a:t> aspects of privilege and oppression that </a:t>
            </a:r>
            <a:r>
              <a:rPr lang="fr-CA" dirty="0"/>
              <a:t>an </a:t>
            </a:r>
            <a:r>
              <a:rPr dirty="0"/>
              <a:t>individual may hold </a:t>
            </a:r>
            <a:r>
              <a:rPr lang="fr-CA" dirty="0"/>
              <a:t>are</a:t>
            </a:r>
            <a:r>
              <a:rPr dirty="0"/>
              <a:t> connected and cannot be separated from one another.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exte du titre"/>
          <p:cNvSpPr txBox="1">
            <a:spLocks noGrp="1"/>
          </p:cNvSpPr>
          <p:nvPr>
            <p:ph type="title"/>
          </p:nvPr>
        </p:nvSpPr>
        <p:spPr>
          <a:xfrm>
            <a:off x="1524000" y="1122362"/>
            <a:ext cx="9144000" cy="2387601"/>
          </a:xfrm>
          <a:prstGeom prst="rect">
            <a:avLst/>
          </a:prstGeom>
        </p:spPr>
        <p:txBody>
          <a:bodyPr anchor="b"/>
          <a:lstStyle>
            <a:lvl1pPr algn="ctr">
              <a:lnSpc>
                <a:spcPct val="100000"/>
              </a:lnSpc>
              <a:defRPr sz="5000">
                <a:solidFill>
                  <a:srgbClr val="595959"/>
                </a:solidFill>
                <a:latin typeface="Arial"/>
                <a:ea typeface="Arial"/>
                <a:cs typeface="Arial"/>
                <a:sym typeface="Arial"/>
              </a:defRPr>
            </a:lvl1pPr>
          </a:lstStyle>
          <a:p>
            <a:r>
              <a:t>Texte du titre</a:t>
            </a:r>
          </a:p>
        </p:txBody>
      </p:sp>
      <p:sp>
        <p:nvSpPr>
          <p:cNvPr id="12" name="Texte niveau 1…"/>
          <p:cNvSpPr txBox="1">
            <a:spLocks noGrp="1"/>
          </p:cNvSpPr>
          <p:nvPr>
            <p:ph type="body" sz="quarter" idx="1"/>
          </p:nvPr>
        </p:nvSpPr>
        <p:spPr>
          <a:xfrm>
            <a:off x="1524000" y="3602037"/>
            <a:ext cx="9144000" cy="1655763"/>
          </a:xfrm>
          <a:prstGeom prst="rect">
            <a:avLst/>
          </a:prstGeom>
        </p:spPr>
        <p:txBody>
          <a:bodyPr/>
          <a:lstStyle>
            <a:lvl1pPr marL="0" indent="0">
              <a:lnSpc>
                <a:spcPct val="110000"/>
              </a:lnSpc>
              <a:spcBef>
                <a:spcPts val="600"/>
              </a:spcBef>
              <a:buSzTx/>
              <a:buFontTx/>
              <a:buNone/>
              <a:defRPr sz="2200">
                <a:solidFill>
                  <a:srgbClr val="595959"/>
                </a:solidFill>
                <a:latin typeface="Arial"/>
                <a:ea typeface="Arial"/>
                <a:cs typeface="Arial"/>
                <a:sym typeface="Arial"/>
              </a:defRPr>
            </a:lvl1pPr>
            <a:lvl2pPr marL="0" indent="457200">
              <a:lnSpc>
                <a:spcPct val="110000"/>
              </a:lnSpc>
              <a:spcBef>
                <a:spcPts val="600"/>
              </a:spcBef>
              <a:buSzTx/>
              <a:buFontTx/>
              <a:buNone/>
              <a:defRPr sz="2200">
                <a:solidFill>
                  <a:srgbClr val="595959"/>
                </a:solidFill>
                <a:latin typeface="Arial"/>
                <a:ea typeface="Arial"/>
                <a:cs typeface="Arial"/>
                <a:sym typeface="Arial"/>
              </a:defRPr>
            </a:lvl2pPr>
            <a:lvl3pPr marL="0" indent="914400">
              <a:lnSpc>
                <a:spcPct val="110000"/>
              </a:lnSpc>
              <a:spcBef>
                <a:spcPts val="600"/>
              </a:spcBef>
              <a:buSzTx/>
              <a:buFontTx/>
              <a:buNone/>
              <a:defRPr sz="2200">
                <a:solidFill>
                  <a:srgbClr val="595959"/>
                </a:solidFill>
                <a:latin typeface="Arial"/>
                <a:ea typeface="Arial"/>
                <a:cs typeface="Arial"/>
                <a:sym typeface="Arial"/>
              </a:defRPr>
            </a:lvl3pPr>
            <a:lvl4pPr marL="0" indent="1371600">
              <a:lnSpc>
                <a:spcPct val="110000"/>
              </a:lnSpc>
              <a:spcBef>
                <a:spcPts val="600"/>
              </a:spcBef>
              <a:buSzTx/>
              <a:buFontTx/>
              <a:buNone/>
              <a:defRPr sz="2200">
                <a:solidFill>
                  <a:srgbClr val="595959"/>
                </a:solidFill>
                <a:latin typeface="Arial"/>
                <a:ea typeface="Arial"/>
                <a:cs typeface="Arial"/>
                <a:sym typeface="Arial"/>
              </a:defRPr>
            </a:lvl4pPr>
            <a:lvl5pPr marL="0" indent="1828800">
              <a:lnSpc>
                <a:spcPct val="110000"/>
              </a:lnSpc>
              <a:spcBef>
                <a:spcPts val="600"/>
              </a:spcBef>
              <a:buSzTx/>
              <a:buFontTx/>
              <a:buNone/>
              <a:defRPr sz="2200">
                <a:solidFill>
                  <a:srgbClr val="595959"/>
                </a:solidFill>
                <a:latin typeface="Arial"/>
                <a:ea typeface="Arial"/>
                <a:cs typeface="Arial"/>
                <a:sym typeface="Arial"/>
              </a:defRPr>
            </a:lvl5pPr>
          </a:lstStyle>
          <a:p>
            <a:r>
              <a:t>Texte niveau 1</a:t>
            </a:r>
          </a:p>
          <a:p>
            <a:pPr lvl="1"/>
            <a:r>
              <a:t>Texte niveau 2</a:t>
            </a:r>
          </a:p>
          <a:p>
            <a:pPr lvl="2"/>
            <a:r>
              <a:t>Texte niveau 3</a:t>
            </a:r>
          </a:p>
          <a:p>
            <a:pPr lvl="3"/>
            <a:r>
              <a:t>Texte niveau 4</a:t>
            </a:r>
          </a:p>
          <a:p>
            <a:pPr lvl="4"/>
            <a:r>
              <a:t>Texte niveau 5</a:t>
            </a:r>
          </a:p>
        </p:txBody>
      </p:sp>
      <p:sp>
        <p:nvSpPr>
          <p:cNvPr id="13" name="Numéro de diapositive"/>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exte du titre"/>
          <p:cNvSpPr txBox="1">
            <a:spLocks noGrp="1"/>
          </p:cNvSpPr>
          <p:nvPr>
            <p:ph type="title"/>
          </p:nvPr>
        </p:nvSpPr>
        <p:spPr>
          <a:prstGeom prst="rect">
            <a:avLst/>
          </a:prstGeom>
        </p:spPr>
        <p:txBody>
          <a:bodyPr/>
          <a:lstStyle/>
          <a:p>
            <a:r>
              <a:t>Texte du titre</a:t>
            </a:r>
          </a:p>
        </p:txBody>
      </p:sp>
      <p:sp>
        <p:nvSpPr>
          <p:cNvPr id="93" name="Texte niveau 1…"/>
          <p:cNvSpPr txBox="1">
            <a:spLocks noGrp="1"/>
          </p:cNvSpPr>
          <p:nvPr>
            <p:ph type="body" idx="1"/>
          </p:nvPr>
        </p:nvSpPr>
        <p:spPr>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94" name="Numéro de diapositive"/>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exte du titre"/>
          <p:cNvSpPr txBox="1">
            <a:spLocks noGrp="1"/>
          </p:cNvSpPr>
          <p:nvPr>
            <p:ph type="title"/>
          </p:nvPr>
        </p:nvSpPr>
        <p:spPr>
          <a:xfrm>
            <a:off x="8724900" y="365125"/>
            <a:ext cx="2628900" cy="5811838"/>
          </a:xfrm>
          <a:prstGeom prst="rect">
            <a:avLst/>
          </a:prstGeom>
        </p:spPr>
        <p:txBody>
          <a:bodyPr/>
          <a:lstStyle/>
          <a:p>
            <a:r>
              <a:t>Texte du titre</a:t>
            </a:r>
          </a:p>
        </p:txBody>
      </p:sp>
      <p:sp>
        <p:nvSpPr>
          <p:cNvPr id="102" name="Texte niveau 1…"/>
          <p:cNvSpPr txBox="1">
            <a:spLocks noGrp="1"/>
          </p:cNvSpPr>
          <p:nvPr>
            <p:ph type="body" idx="1"/>
          </p:nvPr>
        </p:nvSpPr>
        <p:spPr>
          <a:xfrm>
            <a:off x="838200" y="365125"/>
            <a:ext cx="7734300" cy="5811838"/>
          </a:xfrm>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103" name="Numéro de diapositive"/>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110" name="Texte du titre"/>
          <p:cNvSpPr txBox="1">
            <a:spLocks noGrp="1"/>
          </p:cNvSpPr>
          <p:nvPr>
            <p:ph type="title"/>
          </p:nvPr>
        </p:nvSpPr>
        <p:spPr>
          <a:xfrm>
            <a:off x="1524000" y="1122362"/>
            <a:ext cx="9144000" cy="2387601"/>
          </a:xfrm>
          <a:prstGeom prst="rect">
            <a:avLst/>
          </a:prstGeom>
        </p:spPr>
        <p:txBody>
          <a:bodyPr anchor="b"/>
          <a:lstStyle>
            <a:lvl1pPr algn="ctr">
              <a:defRPr sz="6000"/>
            </a:lvl1pPr>
          </a:lstStyle>
          <a:p>
            <a:r>
              <a:t>Texte du titre</a:t>
            </a:r>
          </a:p>
        </p:txBody>
      </p:sp>
      <p:sp>
        <p:nvSpPr>
          <p:cNvPr id="111" name="Texte niveau 1…"/>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Texte niveau 1</a:t>
            </a:r>
          </a:p>
          <a:p>
            <a:pPr lvl="1"/>
            <a:r>
              <a:t>Texte niveau 2</a:t>
            </a:r>
          </a:p>
          <a:p>
            <a:pPr lvl="2"/>
            <a:r>
              <a:t>Texte niveau 3</a:t>
            </a:r>
          </a:p>
          <a:p>
            <a:pPr lvl="3"/>
            <a:r>
              <a:t>Texte niveau 4</a:t>
            </a:r>
          </a:p>
          <a:p>
            <a:pPr lvl="4"/>
            <a:r>
              <a:t>Texte niveau 5</a:t>
            </a:r>
          </a:p>
        </p:txBody>
      </p:sp>
      <p:sp>
        <p:nvSpPr>
          <p:cNvPr id="112" name="Numéro de diapositive"/>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exte du titre"/>
          <p:cNvSpPr txBox="1">
            <a:spLocks noGrp="1"/>
          </p:cNvSpPr>
          <p:nvPr>
            <p:ph type="title"/>
          </p:nvPr>
        </p:nvSpPr>
        <p:spPr>
          <a:prstGeom prst="rect">
            <a:avLst/>
          </a:prstGeom>
        </p:spPr>
        <p:txBody>
          <a:bodyPr/>
          <a:lstStyle/>
          <a:p>
            <a:r>
              <a:t>Texte du titre</a:t>
            </a:r>
          </a:p>
        </p:txBody>
      </p:sp>
      <p:sp>
        <p:nvSpPr>
          <p:cNvPr id="21" name="Texte niveau 1…"/>
          <p:cNvSpPr txBox="1">
            <a:spLocks noGrp="1"/>
          </p:cNvSpPr>
          <p:nvPr>
            <p:ph type="body" idx="1"/>
          </p:nvPr>
        </p:nvSpPr>
        <p:spPr>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22" name="Numéro de diapositive"/>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exte du titre"/>
          <p:cNvSpPr txBox="1">
            <a:spLocks noGrp="1"/>
          </p:cNvSpPr>
          <p:nvPr>
            <p:ph type="title"/>
          </p:nvPr>
        </p:nvSpPr>
        <p:spPr>
          <a:xfrm>
            <a:off x="831850" y="1709738"/>
            <a:ext cx="10515600" cy="2852737"/>
          </a:xfrm>
          <a:prstGeom prst="rect">
            <a:avLst/>
          </a:prstGeom>
        </p:spPr>
        <p:txBody>
          <a:bodyPr anchor="b"/>
          <a:lstStyle>
            <a:lvl1pPr>
              <a:lnSpc>
                <a:spcPct val="100000"/>
              </a:lnSpc>
              <a:defRPr sz="3600">
                <a:solidFill>
                  <a:srgbClr val="414142"/>
                </a:solidFill>
                <a:latin typeface="Arial"/>
                <a:ea typeface="Arial"/>
                <a:cs typeface="Arial"/>
                <a:sym typeface="Arial"/>
              </a:defRPr>
            </a:lvl1pPr>
          </a:lstStyle>
          <a:p>
            <a:r>
              <a:t>Texte du titre</a:t>
            </a:r>
          </a:p>
        </p:txBody>
      </p:sp>
      <p:sp>
        <p:nvSpPr>
          <p:cNvPr id="30" name="Texte niveau 1…"/>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Texte niveau 1</a:t>
            </a:r>
          </a:p>
          <a:p>
            <a:pPr lvl="1"/>
            <a:r>
              <a:t>Texte niveau 2</a:t>
            </a:r>
          </a:p>
          <a:p>
            <a:pPr lvl="2"/>
            <a:r>
              <a:t>Texte niveau 3</a:t>
            </a:r>
          </a:p>
          <a:p>
            <a:pPr lvl="3"/>
            <a:r>
              <a:t>Texte niveau 4</a:t>
            </a:r>
          </a:p>
          <a:p>
            <a:pPr lvl="4"/>
            <a:r>
              <a:t>Texte niveau 5</a:t>
            </a:r>
          </a:p>
        </p:txBody>
      </p:sp>
      <p:sp>
        <p:nvSpPr>
          <p:cNvPr id="31" name="Numéro de diapositive"/>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exte du titre"/>
          <p:cNvSpPr txBox="1">
            <a:spLocks noGrp="1"/>
          </p:cNvSpPr>
          <p:nvPr>
            <p:ph type="title"/>
          </p:nvPr>
        </p:nvSpPr>
        <p:spPr>
          <a:prstGeom prst="rect">
            <a:avLst/>
          </a:prstGeom>
        </p:spPr>
        <p:txBody>
          <a:bodyPr/>
          <a:lstStyle/>
          <a:p>
            <a:r>
              <a:t>Texte du titre</a:t>
            </a:r>
          </a:p>
        </p:txBody>
      </p:sp>
      <p:sp>
        <p:nvSpPr>
          <p:cNvPr id="39" name="Texte niveau 1…"/>
          <p:cNvSpPr txBox="1">
            <a:spLocks noGrp="1"/>
          </p:cNvSpPr>
          <p:nvPr>
            <p:ph type="body" sz="half" idx="1"/>
          </p:nvPr>
        </p:nvSpPr>
        <p:spPr>
          <a:xfrm>
            <a:off x="838200" y="1825625"/>
            <a:ext cx="5181600" cy="4351338"/>
          </a:xfrm>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40" name="Numéro de diapositive"/>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exte du titre"/>
          <p:cNvSpPr txBox="1">
            <a:spLocks noGrp="1"/>
          </p:cNvSpPr>
          <p:nvPr>
            <p:ph type="title"/>
          </p:nvPr>
        </p:nvSpPr>
        <p:spPr>
          <a:xfrm>
            <a:off x="839787" y="365125"/>
            <a:ext cx="10515601" cy="1325563"/>
          </a:xfrm>
          <a:prstGeom prst="rect">
            <a:avLst/>
          </a:prstGeom>
        </p:spPr>
        <p:txBody>
          <a:bodyPr/>
          <a:lstStyle/>
          <a:p>
            <a:r>
              <a:t>Texte du titre</a:t>
            </a:r>
          </a:p>
        </p:txBody>
      </p:sp>
      <p:sp>
        <p:nvSpPr>
          <p:cNvPr id="48" name="Texte niveau 1…"/>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Texte niveau 1</a:t>
            </a:r>
          </a:p>
          <a:p>
            <a:pPr lvl="1"/>
            <a:r>
              <a:t>Texte niveau 2</a:t>
            </a:r>
          </a:p>
          <a:p>
            <a:pPr lvl="2"/>
            <a:r>
              <a:t>Texte niveau 3</a:t>
            </a:r>
          </a:p>
          <a:p>
            <a:pPr lvl="3"/>
            <a:r>
              <a:t>Texte niveau 4</a:t>
            </a:r>
          </a:p>
          <a:p>
            <a:pPr lvl="4"/>
            <a:r>
              <a:t>Texte niveau 5</a:t>
            </a:r>
          </a:p>
        </p:txBody>
      </p:sp>
      <p:sp>
        <p:nvSpPr>
          <p:cNvPr id="49" name="Text Placeholder 4"/>
          <p:cNvSpPr>
            <a:spLocks noGrp="1"/>
          </p:cNvSpPr>
          <p:nvPr>
            <p:ph type="body" sz="quarter" idx="13"/>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Numéro de diapositive"/>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exte du titre"/>
          <p:cNvSpPr txBox="1">
            <a:spLocks noGrp="1"/>
          </p:cNvSpPr>
          <p:nvPr>
            <p:ph type="title"/>
          </p:nvPr>
        </p:nvSpPr>
        <p:spPr>
          <a:prstGeom prst="rect">
            <a:avLst/>
          </a:prstGeom>
        </p:spPr>
        <p:txBody>
          <a:bodyPr/>
          <a:lstStyle/>
          <a:p>
            <a:r>
              <a:t>Texte du titre</a:t>
            </a:r>
          </a:p>
        </p:txBody>
      </p:sp>
      <p:sp>
        <p:nvSpPr>
          <p:cNvPr id="58" name="Numéro de diapositive"/>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Numéro de diapositive"/>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exte du titre"/>
          <p:cNvSpPr txBox="1">
            <a:spLocks noGrp="1"/>
          </p:cNvSpPr>
          <p:nvPr>
            <p:ph type="title"/>
          </p:nvPr>
        </p:nvSpPr>
        <p:spPr>
          <a:xfrm>
            <a:off x="839787" y="457200"/>
            <a:ext cx="3932239" cy="1600200"/>
          </a:xfrm>
          <a:prstGeom prst="rect">
            <a:avLst/>
          </a:prstGeom>
        </p:spPr>
        <p:txBody>
          <a:bodyPr anchor="b"/>
          <a:lstStyle>
            <a:lvl1pPr algn="ctr">
              <a:lnSpc>
                <a:spcPct val="110000"/>
              </a:lnSpc>
              <a:spcBef>
                <a:spcPts val="600"/>
              </a:spcBef>
              <a:defRPr sz="2200">
                <a:solidFill>
                  <a:srgbClr val="0070C0"/>
                </a:solidFill>
                <a:latin typeface="Arial"/>
                <a:ea typeface="Arial"/>
                <a:cs typeface="Arial"/>
                <a:sym typeface="Arial"/>
              </a:defRPr>
            </a:lvl1pPr>
          </a:lstStyle>
          <a:p>
            <a:r>
              <a:t>Texte du titre</a:t>
            </a:r>
          </a:p>
        </p:txBody>
      </p:sp>
      <p:sp>
        <p:nvSpPr>
          <p:cNvPr id="73" name="Texte niveau 1…"/>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Texte niveau 1</a:t>
            </a:r>
          </a:p>
          <a:p>
            <a:pPr lvl="1"/>
            <a:r>
              <a:t>Texte niveau 2</a:t>
            </a:r>
          </a:p>
          <a:p>
            <a:pPr lvl="2"/>
            <a:r>
              <a:t>Texte niveau 3</a:t>
            </a:r>
          </a:p>
          <a:p>
            <a:pPr lvl="3"/>
            <a:r>
              <a:t>Texte niveau 4</a:t>
            </a:r>
          </a:p>
          <a:p>
            <a:pPr lvl="4"/>
            <a:r>
              <a:t>Texte niveau 5</a:t>
            </a:r>
          </a:p>
        </p:txBody>
      </p:sp>
      <p:sp>
        <p:nvSpPr>
          <p:cNvPr id="74" name="Text Placeholder 3"/>
          <p:cNvSpPr>
            <a:spLocks noGrp="1"/>
          </p:cNvSpPr>
          <p:nvPr>
            <p:ph type="body" sz="quarter" idx="13"/>
          </p:nvPr>
        </p:nvSpPr>
        <p:spPr>
          <a:xfrm>
            <a:off x="839787" y="2057400"/>
            <a:ext cx="3932238" cy="3811588"/>
          </a:xfrm>
          <a:prstGeom prst="rect">
            <a:avLst/>
          </a:prstGeom>
        </p:spPr>
        <p:txBody>
          <a:bodyPr/>
          <a:lstStyle/>
          <a:p>
            <a:pPr marL="0" indent="0">
              <a:buSzTx/>
              <a:buFontTx/>
              <a:buNone/>
              <a:defRPr sz="1600"/>
            </a:pPr>
            <a:endParaRPr/>
          </a:p>
        </p:txBody>
      </p:sp>
      <p:sp>
        <p:nvSpPr>
          <p:cNvPr id="75" name="Numéro de diapositive"/>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exte du titre"/>
          <p:cNvSpPr txBox="1">
            <a:spLocks noGrp="1"/>
          </p:cNvSpPr>
          <p:nvPr>
            <p:ph type="title"/>
          </p:nvPr>
        </p:nvSpPr>
        <p:spPr>
          <a:xfrm>
            <a:off x="839787" y="457200"/>
            <a:ext cx="3932239" cy="1600200"/>
          </a:xfrm>
          <a:prstGeom prst="rect">
            <a:avLst/>
          </a:prstGeom>
        </p:spPr>
        <p:txBody>
          <a:bodyPr anchor="b"/>
          <a:lstStyle>
            <a:lvl1pPr algn="ctr">
              <a:lnSpc>
                <a:spcPct val="110000"/>
              </a:lnSpc>
              <a:spcBef>
                <a:spcPts val="600"/>
              </a:spcBef>
              <a:defRPr sz="2200">
                <a:solidFill>
                  <a:srgbClr val="0070C0"/>
                </a:solidFill>
                <a:latin typeface="Arial"/>
                <a:ea typeface="Arial"/>
                <a:cs typeface="Arial"/>
                <a:sym typeface="Arial"/>
              </a:defRPr>
            </a:lvl1pPr>
          </a:lstStyle>
          <a:p>
            <a:r>
              <a:t>Texte du titre</a:t>
            </a:r>
          </a:p>
        </p:txBody>
      </p:sp>
      <p:sp>
        <p:nvSpPr>
          <p:cNvPr id="83" name="Picture Placeholder 2"/>
          <p:cNvSpPr>
            <a:spLocks noGrp="1"/>
          </p:cNvSpPr>
          <p:nvPr>
            <p:ph type="pic" sz="half" idx="13"/>
          </p:nvPr>
        </p:nvSpPr>
        <p:spPr>
          <a:xfrm>
            <a:off x="5183187" y="987425"/>
            <a:ext cx="6172201" cy="4873625"/>
          </a:xfrm>
          <a:prstGeom prst="rect">
            <a:avLst/>
          </a:prstGeom>
        </p:spPr>
        <p:txBody>
          <a:bodyPr lIns="91439" rIns="91439">
            <a:noAutofit/>
          </a:bodyPr>
          <a:lstStyle/>
          <a:p>
            <a:endParaRPr/>
          </a:p>
        </p:txBody>
      </p:sp>
      <p:sp>
        <p:nvSpPr>
          <p:cNvPr id="84" name="Texte niveau 1…"/>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Texte niveau 1</a:t>
            </a:r>
          </a:p>
          <a:p>
            <a:pPr lvl="1"/>
            <a:r>
              <a:t>Texte niveau 2</a:t>
            </a:r>
          </a:p>
          <a:p>
            <a:pPr lvl="2"/>
            <a:r>
              <a:t>Texte niveau 3</a:t>
            </a:r>
          </a:p>
          <a:p>
            <a:pPr lvl="3"/>
            <a:r>
              <a:t>Texte niveau 4</a:t>
            </a:r>
          </a:p>
          <a:p>
            <a:pPr lvl="4"/>
            <a:r>
              <a:t>Texte niveau 5</a:t>
            </a:r>
          </a:p>
        </p:txBody>
      </p:sp>
      <p:sp>
        <p:nvSpPr>
          <p:cNvPr id="85" name="Numéro de diapositive"/>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e du titre"/>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Texte du titre</a:t>
            </a:r>
          </a:p>
        </p:txBody>
      </p:sp>
      <p:sp>
        <p:nvSpPr>
          <p:cNvPr id="3" name="Texte niveau 1…"/>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Texte niveau 1</a:t>
            </a:r>
          </a:p>
          <a:p>
            <a:pPr lvl="1"/>
            <a:r>
              <a:t>Texte niveau 2</a:t>
            </a:r>
          </a:p>
          <a:p>
            <a:pPr lvl="2"/>
            <a:r>
              <a:t>Texte niveau 3</a:t>
            </a:r>
          </a:p>
          <a:p>
            <a:pPr lvl="3"/>
            <a:r>
              <a:t>Texte niveau 4</a:t>
            </a:r>
          </a:p>
          <a:p>
            <a:pPr lvl="4"/>
            <a:r>
              <a:t>Texte niveau 5</a:t>
            </a:r>
          </a:p>
        </p:txBody>
      </p:sp>
      <p:sp>
        <p:nvSpPr>
          <p:cNvPr id="4" name="Numéro de diapositive"/>
          <p:cNvSpPr txBox="1">
            <a:spLocks noGrp="1"/>
          </p:cNvSpPr>
          <p:nvPr>
            <p:ph type="sldNum" sz="quarter" idx="2"/>
          </p:nvPr>
        </p:nvSpPr>
        <p:spPr>
          <a:xfrm>
            <a:off x="11089818" y="6404292"/>
            <a:ext cx="263983" cy="269241"/>
          </a:xfrm>
          <a:prstGeom prst="rect">
            <a:avLst/>
          </a:prstGeom>
          <a:ln w="12700">
            <a:miter lim="400000"/>
          </a:ln>
        </p:spPr>
        <p:txBody>
          <a:bodyPr wrap="none" lIns="45719" rIns="45719" anchor="ctr">
            <a:spAutoFit/>
          </a:bodyPr>
          <a:lstStyle>
            <a:lvl1pPr algn="r">
              <a:defRPr sz="1200">
                <a:solidFill>
                  <a:srgbClr val="888888"/>
                </a:solidFill>
                <a:latin typeface="+mj-lt"/>
                <a:ea typeface="+mj-ea"/>
                <a:cs typeface="+mj-cs"/>
                <a:sym typeface="Calibri"/>
              </a:defRPr>
            </a:lvl1pPr>
          </a:lstStyle>
          <a:p>
            <a:fld id="{86CB4B4D-7CA3-9044-876B-883B54F8677D}" type="slidenum">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youtu.be/Uao1g63_KSM" TargetMode="External"/><Relationship Id="rId4" Type="http://schemas.openxmlformats.org/officeDocument/2006/relationships/hyperlink" Target="https://youtu.be/su4bXbYTuRo"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Rectangle 1"/>
          <p:cNvSpPr/>
          <p:nvPr/>
        </p:nvSpPr>
        <p:spPr>
          <a:xfrm>
            <a:off x="0" y="-2"/>
            <a:ext cx="12192000" cy="852211"/>
          </a:xfrm>
          <a:prstGeom prst="rect">
            <a:avLst/>
          </a:prstGeom>
          <a:solidFill>
            <a:srgbClr val="404040"/>
          </a:solidFill>
          <a:ln w="12700">
            <a:miter lim="400000"/>
          </a:ln>
        </p:spPr>
        <p:txBody>
          <a:bodyPr lIns="45719" rIns="45719" anchor="ctr"/>
          <a:lstStyle/>
          <a:p>
            <a:pPr algn="ctr">
              <a:defRPr sz="1800">
                <a:solidFill>
                  <a:srgbClr val="FFFFFF"/>
                </a:solidFill>
              </a:defRPr>
            </a:pPr>
            <a:endParaRPr dirty="0"/>
          </a:p>
        </p:txBody>
      </p:sp>
      <p:pic>
        <p:nvPicPr>
          <p:cNvPr id="122" name="Picture 3" descr="Picture 3"/>
          <p:cNvPicPr>
            <a:picLocks noChangeAspect="1"/>
          </p:cNvPicPr>
          <p:nvPr/>
        </p:nvPicPr>
        <p:blipFill>
          <a:blip r:embed="rId3">
            <a:extLst/>
          </a:blip>
          <a:stretch>
            <a:fillRect/>
          </a:stretch>
        </p:blipFill>
        <p:spPr>
          <a:xfrm>
            <a:off x="565363" y="472094"/>
            <a:ext cx="1920232" cy="2085371"/>
          </a:xfrm>
          <a:prstGeom prst="rect">
            <a:avLst/>
          </a:prstGeom>
          <a:ln w="12700">
            <a:miter lim="400000"/>
          </a:ln>
        </p:spPr>
      </p:pic>
      <p:sp>
        <p:nvSpPr>
          <p:cNvPr id="123" name="TextBox 5"/>
          <p:cNvSpPr txBox="1"/>
          <p:nvPr/>
        </p:nvSpPr>
        <p:spPr>
          <a:xfrm>
            <a:off x="0" y="2709096"/>
            <a:ext cx="12192000" cy="60988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lstStyle>
          <a:p>
            <a:r>
              <a:rPr dirty="0"/>
              <a:t>Learning Module</a:t>
            </a:r>
          </a:p>
        </p:txBody>
      </p:sp>
      <p:sp>
        <p:nvSpPr>
          <p:cNvPr id="124" name="Rectangle 7"/>
          <p:cNvSpPr/>
          <p:nvPr/>
        </p:nvSpPr>
        <p:spPr>
          <a:xfrm>
            <a:off x="0" y="6086475"/>
            <a:ext cx="12192000" cy="771525"/>
          </a:xfrm>
          <a:prstGeom prst="rect">
            <a:avLst/>
          </a:prstGeom>
          <a:solidFill>
            <a:srgbClr val="808080"/>
          </a:solidFill>
          <a:ln w="12700">
            <a:miter lim="400000"/>
          </a:ln>
        </p:spPr>
        <p:txBody>
          <a:bodyPr lIns="45719" rIns="45719" anchor="ctr"/>
          <a:lstStyle/>
          <a:p>
            <a:pPr algn="ctr">
              <a:defRPr sz="1800">
                <a:solidFill>
                  <a:srgbClr val="FFFFFF"/>
                </a:solidFill>
              </a:defRPr>
            </a:pPr>
            <a:endParaRPr dirty="0"/>
          </a:p>
        </p:txBody>
      </p:sp>
      <p:sp>
        <p:nvSpPr>
          <p:cNvPr id="125" name="TextBox 9"/>
          <p:cNvSpPr txBox="1"/>
          <p:nvPr/>
        </p:nvSpPr>
        <p:spPr>
          <a:xfrm>
            <a:off x="1446" y="6282066"/>
            <a:ext cx="12204842" cy="43707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400" spc="100">
                <a:solidFill>
                  <a:srgbClr val="FFFFFF"/>
                </a:solidFill>
              </a:defRPr>
            </a:lvl1pPr>
          </a:lstStyle>
          <a:p>
            <a:r>
              <a:rPr dirty="0" err="1"/>
              <a:t>SOGIeducation.org</a:t>
            </a:r>
            <a:r>
              <a:t>                                                                               #sogi123</a:t>
            </a:r>
          </a:p>
        </p:txBody>
      </p:sp>
      <p:sp>
        <p:nvSpPr>
          <p:cNvPr id="126" name="Rectangle 2"/>
          <p:cNvSpPr txBox="1"/>
          <p:nvPr/>
        </p:nvSpPr>
        <p:spPr>
          <a:xfrm>
            <a:off x="-14289" y="3253361"/>
            <a:ext cx="12206290" cy="807267"/>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sz="5000">
                <a:solidFill>
                  <a:srgbClr val="595959"/>
                </a:solidFill>
              </a:defRPr>
            </a:lvl1pPr>
          </a:lstStyle>
          <a:p>
            <a:r>
              <a:t>SOGI + Intersectionality</a:t>
            </a:r>
          </a:p>
        </p:txBody>
      </p:sp>
      <p:pic>
        <p:nvPicPr>
          <p:cNvPr id="8" name="Picture 7">
            <a:extLst>
              <a:ext uri="{FF2B5EF4-FFF2-40B4-BE49-F238E27FC236}">
                <a16:creationId xmlns:a16="http://schemas.microsoft.com/office/drawing/2014/main" id="{8DB53082-8EAB-1F41-909D-ADA3095A2D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77718" y="472093"/>
            <a:ext cx="3239929" cy="1495353"/>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a:p>
        </p:txBody>
      </p:sp>
      <p:pic>
        <p:nvPicPr>
          <p:cNvPr id="205" name="Picture 3" descr="Picture 3"/>
          <p:cNvPicPr>
            <a:picLocks noChangeAspect="1"/>
          </p:cNvPicPr>
          <p:nvPr/>
        </p:nvPicPr>
        <p:blipFill>
          <a:blip r:embed="rId3">
            <a:extLst/>
          </a:blip>
          <a:stretch>
            <a:fillRect/>
          </a:stretch>
        </p:blipFill>
        <p:spPr>
          <a:xfrm>
            <a:off x="265326" y="344256"/>
            <a:ext cx="713055" cy="774378"/>
          </a:xfrm>
          <a:prstGeom prst="rect">
            <a:avLst/>
          </a:prstGeom>
          <a:ln w="12700">
            <a:miter lim="400000"/>
          </a:ln>
        </p:spPr>
      </p:pic>
      <p:sp>
        <p:nvSpPr>
          <p:cNvPr id="206" name="Rectangle 7"/>
          <p:cNvSpPr/>
          <p:nvPr/>
        </p:nvSpPr>
        <p:spPr>
          <a:xfrm>
            <a:off x="0" y="6172200"/>
            <a:ext cx="12192000" cy="685800"/>
          </a:xfrm>
          <a:prstGeom prst="rect">
            <a:avLst/>
          </a:prstGeom>
          <a:solidFill>
            <a:srgbClr val="808080"/>
          </a:solidFill>
          <a:ln w="12700">
            <a:miter lim="400000"/>
          </a:ln>
        </p:spPr>
        <p:txBody>
          <a:bodyPr lIns="45719" rIns="45719" anchor="ctr"/>
          <a:lstStyle/>
          <a:p>
            <a:pPr algn="ctr">
              <a:defRPr sz="1800">
                <a:solidFill>
                  <a:srgbClr val="FFFFFF"/>
                </a:solidFill>
              </a:defRPr>
            </a:pPr>
            <a:endParaRPr/>
          </a:p>
        </p:txBody>
      </p:sp>
      <p:sp>
        <p:nvSpPr>
          <p:cNvPr id="207" name="TextBox 6"/>
          <p:cNvSpPr txBox="1"/>
          <p:nvPr/>
        </p:nvSpPr>
        <p:spPr>
          <a:xfrm>
            <a:off x="925200" y="2581200"/>
            <a:ext cx="9088113" cy="260565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lnSpc>
                <a:spcPct val="110000"/>
              </a:lnSpc>
              <a:spcBef>
                <a:spcPts val="600"/>
              </a:spcBef>
              <a:defRPr sz="2200">
                <a:solidFill>
                  <a:srgbClr val="0070C0"/>
                </a:solidFill>
              </a:defRPr>
            </a:lvl1pPr>
          </a:lstStyle>
          <a:p>
            <a:pPr algn="l"/>
            <a:r>
              <a:rPr lang="fr-CA" dirty="0"/>
              <a:t>Important notes:</a:t>
            </a:r>
          </a:p>
          <a:p>
            <a:pPr marL="444500" indent="-228600" algn="l">
              <a:buSzPct val="100000"/>
              <a:buChar char="•"/>
              <a:defRPr sz="2200">
                <a:solidFill>
                  <a:srgbClr val="595959"/>
                </a:solidFill>
              </a:defRPr>
            </a:pPr>
            <a:r>
              <a:rPr lang="en" dirty="0"/>
              <a:t>Intersectionality is different from diversity</a:t>
            </a:r>
          </a:p>
          <a:p>
            <a:pPr marL="444500" indent="-228600" algn="l">
              <a:buSzPct val="100000"/>
              <a:buChar char="•"/>
              <a:defRPr sz="2200">
                <a:solidFill>
                  <a:srgbClr val="595959"/>
                </a:solidFill>
              </a:defRPr>
            </a:pPr>
            <a:r>
              <a:rPr lang="en" dirty="0"/>
              <a:t>Everyone has intersecting identities</a:t>
            </a:r>
          </a:p>
          <a:p>
            <a:pPr marL="444500" indent="-228600" algn="l">
              <a:buSzPct val="100000"/>
              <a:buChar char="•"/>
              <a:defRPr sz="2200">
                <a:solidFill>
                  <a:srgbClr val="595959"/>
                </a:solidFill>
              </a:defRPr>
            </a:pPr>
            <a:r>
              <a:rPr lang="en" dirty="0"/>
              <a:t>Some intersecting identities are more privileged than others</a:t>
            </a:r>
          </a:p>
          <a:p>
            <a:pPr marL="444500" indent="-228600" algn="l">
              <a:buSzPct val="100000"/>
              <a:buChar char="•"/>
              <a:defRPr sz="2200">
                <a:solidFill>
                  <a:srgbClr val="595959"/>
                </a:solidFill>
              </a:defRPr>
            </a:pPr>
            <a:r>
              <a:rPr lang="en" dirty="0"/>
              <a:t>You can experience both oppression and privilege based on your identities</a:t>
            </a:r>
          </a:p>
        </p:txBody>
      </p:sp>
      <p:sp>
        <p:nvSpPr>
          <p:cNvPr id="208" name="TextBox 10"/>
          <p:cNvSpPr txBox="1"/>
          <p:nvPr/>
        </p:nvSpPr>
        <p:spPr>
          <a:xfrm>
            <a:off x="1446" y="6282066"/>
            <a:ext cx="12204842" cy="43707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400" spc="100">
                <a:solidFill>
                  <a:srgbClr val="FFFFFF"/>
                </a:solidFill>
              </a:defRPr>
            </a:lvl1pPr>
          </a:lstStyle>
          <a:p>
            <a:r>
              <a:rPr dirty="0" err="1"/>
              <a:t>SOGIeducation.org</a:t>
            </a:r>
            <a:r>
              <a:rPr dirty="0"/>
              <a:t>                                                                               #sogi123</a:t>
            </a:r>
          </a:p>
        </p:txBody>
      </p:sp>
      <p:sp>
        <p:nvSpPr>
          <p:cNvPr id="209" name="TextBox 9"/>
          <p:cNvSpPr txBox="1"/>
          <p:nvPr/>
        </p:nvSpPr>
        <p:spPr>
          <a:xfrm>
            <a:off x="924802" y="1645613"/>
            <a:ext cx="10358130" cy="60988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a:solidFill>
                  <a:srgbClr val="414142"/>
                </a:solidFill>
              </a:defRPr>
            </a:lvl1pPr>
          </a:lstStyle>
          <a:p>
            <a:r>
              <a:t>Intersectionality</a:t>
            </a:r>
          </a:p>
        </p:txBody>
      </p:sp>
      <p:pic>
        <p:nvPicPr>
          <p:cNvPr id="8" name="Picture 4" descr="Picture 4">
            <a:extLst>
              <a:ext uri="{FF2B5EF4-FFF2-40B4-BE49-F238E27FC236}">
                <a16:creationId xmlns:a16="http://schemas.microsoft.com/office/drawing/2014/main" id="{BE02D81B-7C19-3F48-BE30-09C744FE9565}"/>
              </a:ext>
            </a:extLst>
          </p:cNvPr>
          <p:cNvPicPr>
            <a:picLocks noChangeAspect="1"/>
          </p:cNvPicPr>
          <p:nvPr/>
        </p:nvPicPr>
        <p:blipFill>
          <a:blip r:embed="rId4">
            <a:extLst/>
          </a:blip>
          <a:stretch>
            <a:fillRect/>
          </a:stretch>
        </p:blipFill>
        <p:spPr>
          <a:xfrm>
            <a:off x="9612000" y="3884400"/>
            <a:ext cx="1861497" cy="1759243"/>
          </a:xfrm>
          <a:prstGeom prst="rect">
            <a:avLst/>
          </a:prstGeom>
          <a:ln w="12700">
            <a:miter lim="400000"/>
          </a:ln>
        </p:spPr>
      </p:pic>
    </p:spTree>
    <p:extLst>
      <p:ext uri="{BB962C8B-B14F-4D97-AF65-F5344CB8AC3E}">
        <p14:creationId xmlns:p14="http://schemas.microsoft.com/office/powerpoint/2010/main" val="980866275"/>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dirty="0"/>
          </a:p>
        </p:txBody>
      </p:sp>
      <p:pic>
        <p:nvPicPr>
          <p:cNvPr id="227" name="Picture 3" descr="Picture 3"/>
          <p:cNvPicPr>
            <a:picLocks noChangeAspect="1"/>
          </p:cNvPicPr>
          <p:nvPr/>
        </p:nvPicPr>
        <p:blipFill>
          <a:blip r:embed="rId3">
            <a:extLst/>
          </a:blip>
          <a:stretch>
            <a:fillRect/>
          </a:stretch>
        </p:blipFill>
        <p:spPr>
          <a:xfrm>
            <a:off x="265326" y="344256"/>
            <a:ext cx="713055" cy="774378"/>
          </a:xfrm>
          <a:prstGeom prst="rect">
            <a:avLst/>
          </a:prstGeom>
          <a:ln w="12700">
            <a:miter lim="400000"/>
          </a:ln>
        </p:spPr>
      </p:pic>
      <p:sp>
        <p:nvSpPr>
          <p:cNvPr id="228" name="Rectangle 7"/>
          <p:cNvSpPr/>
          <p:nvPr/>
        </p:nvSpPr>
        <p:spPr>
          <a:xfrm>
            <a:off x="0" y="6174890"/>
            <a:ext cx="12192000" cy="685801"/>
          </a:xfrm>
          <a:prstGeom prst="rect">
            <a:avLst/>
          </a:prstGeom>
          <a:solidFill>
            <a:srgbClr val="808080"/>
          </a:solidFill>
          <a:ln w="12700">
            <a:miter lim="400000"/>
          </a:ln>
        </p:spPr>
        <p:txBody>
          <a:bodyPr lIns="45719" rIns="45719" anchor="ctr"/>
          <a:lstStyle/>
          <a:p>
            <a:pPr algn="ctr">
              <a:defRPr sz="1800">
                <a:solidFill>
                  <a:srgbClr val="FFFFFF"/>
                </a:solidFill>
              </a:defRPr>
            </a:pPr>
            <a:endParaRPr dirty="0"/>
          </a:p>
        </p:txBody>
      </p:sp>
      <p:sp>
        <p:nvSpPr>
          <p:cNvPr id="229" name="TextBox 9"/>
          <p:cNvSpPr txBox="1"/>
          <p:nvPr/>
        </p:nvSpPr>
        <p:spPr>
          <a:xfrm>
            <a:off x="924591" y="1657624"/>
            <a:ext cx="11213622" cy="6463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rPr dirty="0"/>
              <a:t>Video: </a:t>
            </a:r>
            <a:r>
              <a:rPr lang="fr-CA" dirty="0"/>
              <a:t>SOGI + </a:t>
            </a:r>
            <a:r>
              <a:rPr dirty="0"/>
              <a:t>Intersectionality (12 min)</a:t>
            </a:r>
          </a:p>
        </p:txBody>
      </p:sp>
      <p:sp>
        <p:nvSpPr>
          <p:cNvPr id="230" name="TextBox 10"/>
          <p:cNvSpPr txBox="1"/>
          <p:nvPr/>
        </p:nvSpPr>
        <p:spPr>
          <a:xfrm>
            <a:off x="1446" y="6282066"/>
            <a:ext cx="12204842" cy="43707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400" spc="100">
                <a:solidFill>
                  <a:srgbClr val="FFFFFF"/>
                </a:solidFill>
              </a:defRPr>
            </a:lvl1pPr>
          </a:lstStyle>
          <a:p>
            <a:r>
              <a:rPr dirty="0" err="1"/>
              <a:t>SOGIeducation.org</a:t>
            </a:r>
            <a:r>
              <a:t>                                                                               #sogi123</a:t>
            </a:r>
          </a:p>
        </p:txBody>
      </p:sp>
      <p:sp>
        <p:nvSpPr>
          <p:cNvPr id="231" name="Rectangle 2"/>
          <p:cNvSpPr txBox="1"/>
          <p:nvPr/>
        </p:nvSpPr>
        <p:spPr>
          <a:xfrm>
            <a:off x="925200" y="2581200"/>
            <a:ext cx="8218662" cy="1651818"/>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nSpc>
                <a:spcPct val="110000"/>
              </a:lnSpc>
              <a:spcBef>
                <a:spcPts val="600"/>
              </a:spcBef>
              <a:defRPr sz="2200">
                <a:solidFill>
                  <a:srgbClr val="0070C0"/>
                </a:solidFill>
              </a:defRPr>
            </a:pPr>
            <a:r>
              <a:t>As you watch this video, consider these questions:</a:t>
            </a:r>
          </a:p>
          <a:p>
            <a:pPr marL="457200" indent="-457200">
              <a:lnSpc>
                <a:spcPct val="110000"/>
              </a:lnSpc>
              <a:spcBef>
                <a:spcPts val="600"/>
              </a:spcBef>
              <a:buSzPct val="100000"/>
              <a:buAutoNum type="arabicPeriod"/>
              <a:defRPr sz="2200">
                <a:solidFill>
                  <a:srgbClr val="595959"/>
                </a:solidFill>
              </a:defRPr>
            </a:pPr>
            <a:r>
              <a:t>How does the video inspire further ideas on how to include intersectional SOGI content in the classroom?</a:t>
            </a:r>
          </a:p>
          <a:p>
            <a:pPr marL="457200" indent="-457200">
              <a:lnSpc>
                <a:spcPct val="110000"/>
              </a:lnSpc>
              <a:spcBef>
                <a:spcPts val="600"/>
              </a:spcBef>
              <a:buSzPct val="100000"/>
              <a:buAutoNum type="arabicPeriod"/>
              <a:defRPr sz="2200">
                <a:solidFill>
                  <a:srgbClr val="595959"/>
                </a:solidFill>
              </a:defRPr>
            </a:pPr>
            <a:r>
              <a:t>How does intersectionality relate to your role as an educator?</a:t>
            </a:r>
          </a:p>
        </p:txBody>
      </p:sp>
      <p:grpSp>
        <p:nvGrpSpPr>
          <p:cNvPr id="235" name="Rectangle 5"/>
          <p:cNvGrpSpPr/>
          <p:nvPr/>
        </p:nvGrpSpPr>
        <p:grpSpPr>
          <a:xfrm>
            <a:off x="9466730" y="1139016"/>
            <a:ext cx="2317286" cy="644376"/>
            <a:chOff x="-445619" y="-1"/>
            <a:chExt cx="2317284" cy="644374"/>
          </a:xfrm>
        </p:grpSpPr>
        <p:sp>
          <p:nvSpPr>
            <p:cNvPr id="233" name="Rectangle"/>
            <p:cNvSpPr/>
            <p:nvPr/>
          </p:nvSpPr>
          <p:spPr>
            <a:xfrm>
              <a:off x="-445619" y="-1"/>
              <a:ext cx="2317284" cy="644374"/>
            </a:xfrm>
            <a:prstGeom prst="rect">
              <a:avLst/>
            </a:prstGeom>
            <a:solidFill>
              <a:srgbClr val="D9D9D9"/>
            </a:solidFill>
            <a:ln w="12700" cap="flat">
              <a:noFill/>
              <a:miter lim="400000"/>
            </a:ln>
            <a:effectLst/>
          </p:spPr>
          <p:txBody>
            <a:bodyPr wrap="square" lIns="45719" tIns="45719" rIns="45719" bIns="45719" numCol="1" anchor="ctr">
              <a:noAutofit/>
            </a:bodyPr>
            <a:lstStyle/>
            <a:p>
              <a:pPr algn="ctr">
                <a:defRPr sz="2000" spc="100">
                  <a:solidFill>
                    <a:srgbClr val="FFFFFF"/>
                  </a:solidFill>
                  <a:latin typeface="+mj-lt"/>
                  <a:ea typeface="+mj-ea"/>
                  <a:cs typeface="+mj-cs"/>
                  <a:sym typeface="Calibri"/>
                </a:defRPr>
              </a:pPr>
              <a:endParaRPr/>
            </a:p>
          </p:txBody>
        </p:sp>
        <p:sp>
          <p:nvSpPr>
            <p:cNvPr id="234" name="PLAY VIDEO &gt;"/>
            <p:cNvSpPr txBox="1"/>
            <p:nvPr/>
          </p:nvSpPr>
          <p:spPr>
            <a:xfrm>
              <a:off x="-298449" y="122133"/>
              <a:ext cx="2170113" cy="40010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defRPr sz="2000" u="sng" spc="100">
                  <a:solidFill>
                    <a:srgbClr val="0563C1"/>
                  </a:solidFill>
                  <a:uFill>
                    <a:solidFill>
                      <a:srgbClr val="0563C1"/>
                    </a:solidFill>
                  </a:uFill>
                  <a:hlinkClick r:id="rId4"/>
                </a:defRPr>
              </a:lvl1pPr>
            </a:lstStyle>
            <a:p>
              <a:pPr>
                <a:defRPr u="none">
                  <a:solidFill>
                    <a:srgbClr val="FFFFFF"/>
                  </a:solidFill>
                  <a:uFillTx/>
                </a:defRPr>
              </a:pPr>
              <a:r>
                <a:rPr u="sng" dirty="0">
                  <a:solidFill>
                    <a:srgbClr val="0563C1"/>
                  </a:solidFill>
                  <a:uFill>
                    <a:solidFill>
                      <a:srgbClr val="0563C1"/>
                    </a:solidFill>
                  </a:uFill>
                  <a:hlinkClick r:id="rId5"/>
                </a:rPr>
                <a:t>PLAY VIDEO &gt;</a:t>
              </a:r>
              <a:endParaRPr u="sng" dirty="0">
                <a:solidFill>
                  <a:srgbClr val="0563C1"/>
                </a:solidFill>
                <a:uFill>
                  <a:solidFill>
                    <a:srgbClr val="0563C1"/>
                  </a:solidFill>
                </a:uFill>
                <a:hlinkClick r:id="rId4"/>
              </a:endParaRPr>
            </a:p>
          </p:txBody>
        </p:sp>
      </p:grpSp>
      <p:sp>
        <p:nvSpPr>
          <p:cNvPr id="236" name="Chevron 11"/>
          <p:cNvSpPr/>
          <p:nvPr/>
        </p:nvSpPr>
        <p:spPr>
          <a:xfrm>
            <a:off x="9757335" y="2302000"/>
            <a:ext cx="1375230" cy="2155371"/>
          </a:xfrm>
          <a:prstGeom prst="chevron">
            <a:avLst>
              <a:gd name="adj" fmla="val 50000"/>
            </a:avLst>
          </a:prstGeom>
          <a:ln w="76200">
            <a:solidFill>
              <a:srgbClr val="FFD966"/>
            </a:solidFill>
            <a:miter/>
          </a:ln>
        </p:spPr>
        <p:txBody>
          <a:bodyPr lIns="45719" rIns="45719" anchor="ctr"/>
          <a:lstStyle/>
          <a:p>
            <a:pPr algn="ctr">
              <a:defRPr sz="1800">
                <a:solidFill>
                  <a:srgbClr val="000000"/>
                </a:solidFill>
                <a:latin typeface="+mj-lt"/>
                <a:ea typeface="+mj-ea"/>
                <a:cs typeface="+mj-cs"/>
                <a:sym typeface="Calibri"/>
              </a:defRPr>
            </a:pPr>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a:p>
        </p:txBody>
      </p:sp>
      <p:pic>
        <p:nvPicPr>
          <p:cNvPr id="195" name="Picture 3" descr="Picture 3"/>
          <p:cNvPicPr>
            <a:picLocks noChangeAspect="1"/>
          </p:cNvPicPr>
          <p:nvPr/>
        </p:nvPicPr>
        <p:blipFill>
          <a:blip r:embed="rId3">
            <a:extLst/>
          </a:blip>
          <a:stretch>
            <a:fillRect/>
          </a:stretch>
        </p:blipFill>
        <p:spPr>
          <a:xfrm>
            <a:off x="265326" y="344256"/>
            <a:ext cx="713055" cy="774378"/>
          </a:xfrm>
          <a:prstGeom prst="rect">
            <a:avLst/>
          </a:prstGeom>
          <a:ln w="12700">
            <a:miter lim="400000"/>
          </a:ln>
        </p:spPr>
      </p:pic>
      <p:sp>
        <p:nvSpPr>
          <p:cNvPr id="196" name="Rectangle 7"/>
          <p:cNvSpPr/>
          <p:nvPr/>
        </p:nvSpPr>
        <p:spPr>
          <a:xfrm>
            <a:off x="0" y="6172200"/>
            <a:ext cx="12192000" cy="685800"/>
          </a:xfrm>
          <a:prstGeom prst="rect">
            <a:avLst/>
          </a:prstGeom>
          <a:solidFill>
            <a:srgbClr val="808080"/>
          </a:solidFill>
          <a:ln w="12700">
            <a:miter lim="400000"/>
          </a:ln>
        </p:spPr>
        <p:txBody>
          <a:bodyPr lIns="45719" rIns="45719" anchor="ctr"/>
          <a:lstStyle/>
          <a:p>
            <a:pPr algn="ctr">
              <a:defRPr sz="1800">
                <a:solidFill>
                  <a:srgbClr val="FFFFFF"/>
                </a:solidFill>
              </a:defRPr>
            </a:pPr>
            <a:endParaRPr/>
          </a:p>
        </p:txBody>
      </p:sp>
      <p:sp>
        <p:nvSpPr>
          <p:cNvPr id="198" name="TextBox 9"/>
          <p:cNvSpPr txBox="1"/>
          <p:nvPr/>
        </p:nvSpPr>
        <p:spPr>
          <a:xfrm>
            <a:off x="924802" y="1645613"/>
            <a:ext cx="10358130" cy="6463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a:solidFill>
                  <a:srgbClr val="414142"/>
                </a:solidFill>
              </a:defRPr>
            </a:lvl1pPr>
          </a:lstStyle>
          <a:p>
            <a:r>
              <a:rPr lang="en-CA" dirty="0"/>
              <a:t>Activity: Identity wheel</a:t>
            </a:r>
          </a:p>
        </p:txBody>
      </p:sp>
      <p:sp>
        <p:nvSpPr>
          <p:cNvPr id="199" name="TextBox 10"/>
          <p:cNvSpPr txBox="1"/>
          <p:nvPr/>
        </p:nvSpPr>
        <p:spPr>
          <a:xfrm>
            <a:off x="1446" y="6282066"/>
            <a:ext cx="12204842" cy="43707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400" spc="100">
                <a:solidFill>
                  <a:srgbClr val="FFFFFF"/>
                </a:solidFill>
              </a:defRPr>
            </a:lvl1pPr>
          </a:lstStyle>
          <a:p>
            <a:r>
              <a:t>SOGIeducation.org                                                                               #sogi123</a:t>
            </a:r>
          </a:p>
        </p:txBody>
      </p:sp>
      <p:sp>
        <p:nvSpPr>
          <p:cNvPr id="12" name="TextBox 6">
            <a:extLst>
              <a:ext uri="{FF2B5EF4-FFF2-40B4-BE49-F238E27FC236}">
                <a16:creationId xmlns:a16="http://schemas.microsoft.com/office/drawing/2014/main" id="{F96AA37A-6954-B44F-A32E-63E7490C264E}"/>
              </a:ext>
            </a:extLst>
          </p:cNvPr>
          <p:cNvSpPr txBox="1"/>
          <p:nvPr/>
        </p:nvSpPr>
        <p:spPr>
          <a:xfrm>
            <a:off x="925200" y="2582807"/>
            <a:ext cx="8686800" cy="3722879"/>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a:lnSpc>
                <a:spcPct val="110000"/>
              </a:lnSpc>
              <a:spcBef>
                <a:spcPts val="600"/>
              </a:spcBef>
              <a:defRPr sz="2200">
                <a:solidFill>
                  <a:srgbClr val="0070C0"/>
                </a:solidFill>
              </a:defRPr>
            </a:pPr>
            <a:r>
              <a:rPr lang="en-CA" dirty="0"/>
              <a:t>Create an identity wheel for yourself. Keep these questions from our previous activity in mind:</a:t>
            </a:r>
          </a:p>
          <a:p>
            <a:pPr marL="457200" indent="-457200">
              <a:lnSpc>
                <a:spcPct val="110000"/>
              </a:lnSpc>
              <a:spcBef>
                <a:spcPts val="600"/>
              </a:spcBef>
              <a:buSzPct val="100000"/>
              <a:buAutoNum type="arabicPeriod"/>
              <a:defRPr sz="2200">
                <a:solidFill>
                  <a:srgbClr val="595959"/>
                </a:solidFill>
              </a:defRPr>
            </a:pPr>
            <a:r>
              <a:rPr lang="en-CA" dirty="0"/>
              <a:t>What are some areas in which I have benefited from unearned </a:t>
            </a:r>
            <a:r>
              <a:rPr lang="en-CA" b="1" dirty="0"/>
              <a:t>advantages</a:t>
            </a:r>
            <a:r>
              <a:rPr lang="en-CA" dirty="0"/>
              <a:t>? (privilege)</a:t>
            </a:r>
          </a:p>
          <a:p>
            <a:pPr marL="457200" indent="-457200">
              <a:lnSpc>
                <a:spcPct val="110000"/>
              </a:lnSpc>
              <a:spcBef>
                <a:spcPts val="600"/>
              </a:spcBef>
              <a:buSzPct val="100000"/>
              <a:buAutoNum type="arabicPeriod"/>
              <a:defRPr sz="2200">
                <a:solidFill>
                  <a:srgbClr val="595959"/>
                </a:solidFill>
              </a:defRPr>
            </a:pPr>
            <a:r>
              <a:rPr lang="en-CA" dirty="0"/>
              <a:t>What are some areas in which I have faced unearned </a:t>
            </a:r>
            <a:r>
              <a:rPr lang="en-CA" b="1" dirty="0"/>
              <a:t>disadvantages</a:t>
            </a:r>
            <a:r>
              <a:rPr lang="en-CA" dirty="0"/>
              <a:t>? (discrimination) </a:t>
            </a:r>
          </a:p>
          <a:p>
            <a:pPr marL="457200" indent="-457200">
              <a:lnSpc>
                <a:spcPct val="110000"/>
              </a:lnSpc>
              <a:spcBef>
                <a:spcPts val="600"/>
              </a:spcBef>
              <a:buSzPct val="100000"/>
              <a:buAutoNum type="arabicPeriod"/>
              <a:defRPr sz="2200">
                <a:solidFill>
                  <a:srgbClr val="595959"/>
                </a:solidFill>
              </a:defRPr>
            </a:pPr>
            <a:r>
              <a:rPr lang="en" dirty="0"/>
              <a:t>After watching the video, do you have more ideas on the identities you hold or how you can teach intersectionally?</a:t>
            </a:r>
          </a:p>
          <a:p>
            <a:pPr>
              <a:lnSpc>
                <a:spcPct val="110000"/>
              </a:lnSpc>
              <a:spcBef>
                <a:spcPts val="600"/>
              </a:spcBef>
              <a:buSzPct val="100000"/>
              <a:defRPr sz="2200">
                <a:solidFill>
                  <a:srgbClr val="595959"/>
                </a:solidFill>
              </a:defRPr>
            </a:pPr>
            <a:endParaRPr lang="en-CA" dirty="0"/>
          </a:p>
        </p:txBody>
      </p:sp>
      <p:pic>
        <p:nvPicPr>
          <p:cNvPr id="13" name="Picture 8" descr="Picture 8">
            <a:extLst>
              <a:ext uri="{FF2B5EF4-FFF2-40B4-BE49-F238E27FC236}">
                <a16:creationId xmlns:a16="http://schemas.microsoft.com/office/drawing/2014/main" id="{450ED7BA-0201-624F-B62B-54F176758A35}"/>
              </a:ext>
            </a:extLst>
          </p:cNvPr>
          <p:cNvPicPr>
            <a:picLocks noChangeAspect="1"/>
          </p:cNvPicPr>
          <p:nvPr/>
        </p:nvPicPr>
        <p:blipFill>
          <a:blip r:embed="rId4">
            <a:extLst/>
          </a:blip>
          <a:stretch>
            <a:fillRect/>
          </a:stretch>
        </p:blipFill>
        <p:spPr>
          <a:xfrm>
            <a:off x="9612000" y="3884400"/>
            <a:ext cx="1903300" cy="1912805"/>
          </a:xfrm>
          <a:prstGeom prst="rect">
            <a:avLst/>
          </a:prstGeom>
          <a:ln w="12700">
            <a:miter lim="400000"/>
          </a:ln>
        </p:spPr>
      </p:pic>
    </p:spTree>
    <p:extLst>
      <p:ext uri="{BB962C8B-B14F-4D97-AF65-F5344CB8AC3E}">
        <p14:creationId xmlns:p14="http://schemas.microsoft.com/office/powerpoint/2010/main" val="2182667808"/>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dirty="0"/>
          </a:p>
        </p:txBody>
      </p:sp>
      <p:pic>
        <p:nvPicPr>
          <p:cNvPr id="241" name="Picture 3" descr="Picture 3"/>
          <p:cNvPicPr>
            <a:picLocks noChangeAspect="1"/>
          </p:cNvPicPr>
          <p:nvPr/>
        </p:nvPicPr>
        <p:blipFill>
          <a:blip r:embed="rId3">
            <a:extLst/>
          </a:blip>
          <a:stretch>
            <a:fillRect/>
          </a:stretch>
        </p:blipFill>
        <p:spPr>
          <a:xfrm>
            <a:off x="265326" y="344256"/>
            <a:ext cx="713055" cy="774378"/>
          </a:xfrm>
          <a:prstGeom prst="rect">
            <a:avLst/>
          </a:prstGeom>
          <a:ln w="12700">
            <a:miter lim="400000"/>
          </a:ln>
        </p:spPr>
      </p:pic>
      <p:sp>
        <p:nvSpPr>
          <p:cNvPr id="242" name="Rectangle 7"/>
          <p:cNvSpPr/>
          <p:nvPr/>
        </p:nvSpPr>
        <p:spPr>
          <a:xfrm>
            <a:off x="0" y="6172200"/>
            <a:ext cx="12192000" cy="685800"/>
          </a:xfrm>
          <a:prstGeom prst="rect">
            <a:avLst/>
          </a:prstGeom>
          <a:solidFill>
            <a:srgbClr val="808080"/>
          </a:solidFill>
          <a:ln w="12700">
            <a:miter lim="400000"/>
          </a:ln>
        </p:spPr>
        <p:txBody>
          <a:bodyPr lIns="45719" rIns="45719" anchor="ctr"/>
          <a:lstStyle/>
          <a:p>
            <a:pPr algn="ctr">
              <a:defRPr sz="1800">
                <a:solidFill>
                  <a:srgbClr val="FFFFFF"/>
                </a:solidFill>
              </a:defRPr>
            </a:pPr>
            <a:endParaRPr dirty="0"/>
          </a:p>
        </p:txBody>
      </p:sp>
      <p:sp>
        <p:nvSpPr>
          <p:cNvPr id="243" name="TextBox 10"/>
          <p:cNvSpPr txBox="1"/>
          <p:nvPr/>
        </p:nvSpPr>
        <p:spPr>
          <a:xfrm>
            <a:off x="1446" y="6282066"/>
            <a:ext cx="12204842" cy="43707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400" spc="100">
                <a:solidFill>
                  <a:srgbClr val="FFFFFF"/>
                </a:solidFill>
              </a:defRPr>
            </a:lvl1pPr>
          </a:lstStyle>
          <a:p>
            <a:r>
              <a:rPr dirty="0" err="1"/>
              <a:t>SOGIeducation.org</a:t>
            </a:r>
            <a:r>
              <a:t>                                                                               #sogi123</a:t>
            </a:r>
          </a:p>
        </p:txBody>
      </p:sp>
      <p:sp>
        <p:nvSpPr>
          <p:cNvPr id="244" name="TextBox 2"/>
          <p:cNvSpPr txBox="1"/>
          <p:nvPr/>
        </p:nvSpPr>
        <p:spPr>
          <a:xfrm>
            <a:off x="925200" y="2581200"/>
            <a:ext cx="8245555" cy="155305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nSpc>
                <a:spcPct val="110000"/>
              </a:lnSpc>
              <a:spcBef>
                <a:spcPts val="600"/>
              </a:spcBef>
              <a:defRPr sz="2200">
                <a:solidFill>
                  <a:srgbClr val="595959"/>
                </a:solidFill>
              </a:defRPr>
            </a:lvl1pPr>
          </a:lstStyle>
          <a:p>
            <a:r>
              <a:rPr lang="en-CA" dirty="0"/>
              <a:t>Sexual orientation and gender identity are two parts of our intersecting identities. Everyone’s sexual orientation and gender identity make up part of who they are, even if they don’t think about it.</a:t>
            </a:r>
            <a:endParaRPr lang="en-CA" sz="1200" dirty="0"/>
          </a:p>
        </p:txBody>
      </p:sp>
      <p:sp>
        <p:nvSpPr>
          <p:cNvPr id="245" name="TextBox 8"/>
          <p:cNvSpPr txBox="1"/>
          <p:nvPr/>
        </p:nvSpPr>
        <p:spPr>
          <a:xfrm>
            <a:off x="911144" y="1671566"/>
            <a:ext cx="10655841" cy="6463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t>How do SOGI and </a:t>
            </a:r>
            <a:r>
              <a:rPr lang="fr-CA"/>
              <a:t>i</a:t>
            </a:r>
            <a:r>
              <a:rPr err="1"/>
              <a:t>ntersectionality</a:t>
            </a:r>
            <a:r>
              <a:t> fit together?</a:t>
            </a:r>
          </a:p>
        </p:txBody>
      </p:sp>
      <p:pic>
        <p:nvPicPr>
          <p:cNvPr id="246" name="Picture 4" descr="Picture 4"/>
          <p:cNvPicPr>
            <a:picLocks noChangeAspect="1"/>
          </p:cNvPicPr>
          <p:nvPr/>
        </p:nvPicPr>
        <p:blipFill>
          <a:blip r:embed="rId4">
            <a:extLst/>
          </a:blip>
          <a:stretch>
            <a:fillRect/>
          </a:stretch>
        </p:blipFill>
        <p:spPr>
          <a:xfrm>
            <a:off x="9612000" y="3884400"/>
            <a:ext cx="1861497" cy="1759243"/>
          </a:xfrm>
          <a:prstGeom prst="rect">
            <a:avLst/>
          </a:prstGeom>
          <a:ln w="12700">
            <a:miter lim="400000"/>
          </a:ln>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a:p>
        </p:txBody>
      </p:sp>
      <p:pic>
        <p:nvPicPr>
          <p:cNvPr id="251" name="Picture 3" descr="Picture 3"/>
          <p:cNvPicPr>
            <a:picLocks noChangeAspect="1"/>
          </p:cNvPicPr>
          <p:nvPr/>
        </p:nvPicPr>
        <p:blipFill>
          <a:blip r:embed="rId3">
            <a:extLst/>
          </a:blip>
          <a:stretch>
            <a:fillRect/>
          </a:stretch>
        </p:blipFill>
        <p:spPr>
          <a:xfrm>
            <a:off x="265326" y="344256"/>
            <a:ext cx="713055" cy="774378"/>
          </a:xfrm>
          <a:prstGeom prst="rect">
            <a:avLst/>
          </a:prstGeom>
          <a:ln w="12700">
            <a:miter lim="400000"/>
          </a:ln>
        </p:spPr>
      </p:pic>
      <p:sp>
        <p:nvSpPr>
          <p:cNvPr id="252" name="Rectangle 7"/>
          <p:cNvSpPr/>
          <p:nvPr/>
        </p:nvSpPr>
        <p:spPr>
          <a:xfrm>
            <a:off x="0" y="6172200"/>
            <a:ext cx="12192000" cy="685800"/>
          </a:xfrm>
          <a:prstGeom prst="rect">
            <a:avLst/>
          </a:prstGeom>
          <a:solidFill>
            <a:srgbClr val="808080"/>
          </a:solidFill>
          <a:ln w="12700">
            <a:miter lim="400000"/>
          </a:ln>
        </p:spPr>
        <p:txBody>
          <a:bodyPr lIns="45719" rIns="45719" anchor="ctr"/>
          <a:lstStyle/>
          <a:p>
            <a:pPr algn="ctr">
              <a:defRPr sz="1800">
                <a:solidFill>
                  <a:srgbClr val="FFFFFF"/>
                </a:solidFill>
              </a:defRPr>
            </a:pPr>
            <a:endParaRPr/>
          </a:p>
        </p:txBody>
      </p:sp>
      <p:sp>
        <p:nvSpPr>
          <p:cNvPr id="253" name="TextBox 6"/>
          <p:cNvSpPr txBox="1"/>
          <p:nvPr/>
        </p:nvSpPr>
        <p:spPr>
          <a:xfrm>
            <a:off x="925200" y="2582807"/>
            <a:ext cx="8252991" cy="290111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nSpc>
                <a:spcPct val="110000"/>
              </a:lnSpc>
              <a:spcBef>
                <a:spcPts val="600"/>
              </a:spcBef>
              <a:defRPr sz="2200">
                <a:solidFill>
                  <a:srgbClr val="0070C0"/>
                </a:solidFill>
              </a:defRPr>
            </a:pPr>
            <a:r>
              <a:rPr dirty="0"/>
              <a:t>In small groups, discuss:</a:t>
            </a:r>
          </a:p>
          <a:p>
            <a:pPr marL="457200" indent="-457200">
              <a:lnSpc>
                <a:spcPct val="110000"/>
              </a:lnSpc>
              <a:spcBef>
                <a:spcPts val="600"/>
              </a:spcBef>
              <a:buSzPct val="100000"/>
              <a:buAutoNum type="arabicPeriod"/>
              <a:defRPr sz="2200">
                <a:solidFill>
                  <a:srgbClr val="595959"/>
                </a:solidFill>
              </a:defRPr>
            </a:pPr>
            <a:r>
              <a:rPr dirty="0"/>
              <a:t>Who is missing from the seats of </a:t>
            </a:r>
            <a:r>
              <a:rPr b="1" dirty="0"/>
              <a:t>power</a:t>
            </a:r>
            <a:r>
              <a:rPr dirty="0"/>
              <a:t> in your school, district, </a:t>
            </a:r>
            <a:r>
              <a:rPr lang="fr-CA" dirty="0"/>
              <a:t>and </a:t>
            </a:r>
            <a:r>
              <a:rPr dirty="0"/>
              <a:t>staffroom? </a:t>
            </a:r>
            <a:endParaRPr lang="fr-CA" dirty="0"/>
          </a:p>
          <a:p>
            <a:pPr marL="457200" indent="-457200">
              <a:lnSpc>
                <a:spcPct val="110000"/>
              </a:lnSpc>
              <a:spcBef>
                <a:spcPts val="600"/>
              </a:spcBef>
              <a:buSzPct val="100000"/>
              <a:buAutoNum type="arabicPeriod"/>
              <a:defRPr sz="2200">
                <a:solidFill>
                  <a:srgbClr val="595959"/>
                </a:solidFill>
              </a:defRPr>
            </a:pPr>
            <a:r>
              <a:rPr dirty="0"/>
              <a:t>Whose voice is missing in your classroom? (stories, experiences, </a:t>
            </a:r>
            <a:r>
              <a:rPr lang="fr-CA" dirty="0"/>
              <a:t>posters, </a:t>
            </a:r>
            <a:r>
              <a:rPr dirty="0"/>
              <a:t>visuals, etc.)</a:t>
            </a:r>
          </a:p>
          <a:p>
            <a:pPr marL="457200" indent="-457200">
              <a:lnSpc>
                <a:spcPct val="110000"/>
              </a:lnSpc>
              <a:spcBef>
                <a:spcPts val="600"/>
              </a:spcBef>
              <a:buSzPct val="100000"/>
              <a:buAutoNum type="arabicPeriod"/>
              <a:defRPr sz="2200">
                <a:solidFill>
                  <a:srgbClr val="595959"/>
                </a:solidFill>
              </a:defRPr>
            </a:pPr>
            <a:r>
              <a:rPr dirty="0"/>
              <a:t>How might layers of oppression be having an impact on your students?</a:t>
            </a:r>
          </a:p>
        </p:txBody>
      </p:sp>
      <p:sp>
        <p:nvSpPr>
          <p:cNvPr id="254" name="TextBox 9"/>
          <p:cNvSpPr txBox="1"/>
          <p:nvPr/>
        </p:nvSpPr>
        <p:spPr>
          <a:xfrm>
            <a:off x="924802" y="1645613"/>
            <a:ext cx="10358130" cy="6463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a:solidFill>
                  <a:srgbClr val="414142"/>
                </a:solidFill>
              </a:defRPr>
            </a:lvl1pPr>
          </a:lstStyle>
          <a:p>
            <a:r>
              <a:t>Discussion</a:t>
            </a:r>
            <a:r>
              <a:rPr lang="fr-CA"/>
              <a:t>: Oppression</a:t>
            </a:r>
            <a:endParaRPr/>
          </a:p>
        </p:txBody>
      </p:sp>
      <p:sp>
        <p:nvSpPr>
          <p:cNvPr id="255" name="TextBox 10"/>
          <p:cNvSpPr txBox="1"/>
          <p:nvPr/>
        </p:nvSpPr>
        <p:spPr>
          <a:xfrm>
            <a:off x="1446" y="6282066"/>
            <a:ext cx="12204842" cy="43707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400" spc="100">
                <a:solidFill>
                  <a:srgbClr val="FFFFFF"/>
                </a:solidFill>
              </a:defRPr>
            </a:lvl1pPr>
          </a:lstStyle>
          <a:p>
            <a:r>
              <a:t>SOGIeducation.org                                                                               #sogi123</a:t>
            </a:r>
          </a:p>
        </p:txBody>
      </p:sp>
      <p:pic>
        <p:nvPicPr>
          <p:cNvPr id="9" name="Picture 2" descr="Picture 2">
            <a:extLst>
              <a:ext uri="{FF2B5EF4-FFF2-40B4-BE49-F238E27FC236}">
                <a16:creationId xmlns:a16="http://schemas.microsoft.com/office/drawing/2014/main" id="{723CAF24-6A58-D64A-A786-D1769538E9F8}"/>
              </a:ext>
            </a:extLst>
          </p:cNvPr>
          <p:cNvPicPr>
            <a:picLocks noChangeAspect="1"/>
          </p:cNvPicPr>
          <p:nvPr/>
        </p:nvPicPr>
        <p:blipFill>
          <a:blip r:embed="rId4">
            <a:extLst/>
          </a:blip>
          <a:stretch>
            <a:fillRect/>
          </a:stretch>
        </p:blipFill>
        <p:spPr>
          <a:xfrm>
            <a:off x="9612787" y="3883419"/>
            <a:ext cx="2348111" cy="1562476"/>
          </a:xfrm>
          <a:prstGeom prst="rect">
            <a:avLst/>
          </a:prstGeom>
          <a:ln w="12700">
            <a:miter lim="400000"/>
          </a:ln>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a:p>
        </p:txBody>
      </p:sp>
      <p:pic>
        <p:nvPicPr>
          <p:cNvPr id="261" name="Picture 3" descr="Picture 3"/>
          <p:cNvPicPr>
            <a:picLocks noChangeAspect="1"/>
          </p:cNvPicPr>
          <p:nvPr/>
        </p:nvPicPr>
        <p:blipFill>
          <a:blip r:embed="rId3">
            <a:extLst/>
          </a:blip>
          <a:stretch>
            <a:fillRect/>
          </a:stretch>
        </p:blipFill>
        <p:spPr>
          <a:xfrm>
            <a:off x="265326" y="344256"/>
            <a:ext cx="713055" cy="774378"/>
          </a:xfrm>
          <a:prstGeom prst="rect">
            <a:avLst/>
          </a:prstGeom>
          <a:ln w="12700">
            <a:miter lim="400000"/>
          </a:ln>
        </p:spPr>
      </p:pic>
      <p:sp>
        <p:nvSpPr>
          <p:cNvPr id="262" name="Rectangle 7"/>
          <p:cNvSpPr/>
          <p:nvPr/>
        </p:nvSpPr>
        <p:spPr>
          <a:xfrm>
            <a:off x="0" y="6172200"/>
            <a:ext cx="12192000" cy="685800"/>
          </a:xfrm>
          <a:prstGeom prst="rect">
            <a:avLst/>
          </a:prstGeom>
          <a:solidFill>
            <a:srgbClr val="808080"/>
          </a:solidFill>
          <a:ln w="12700">
            <a:miter lim="400000"/>
          </a:ln>
        </p:spPr>
        <p:txBody>
          <a:bodyPr lIns="45719" rIns="45719" anchor="ctr"/>
          <a:lstStyle/>
          <a:p>
            <a:pPr algn="ctr">
              <a:defRPr sz="1800">
                <a:solidFill>
                  <a:srgbClr val="FFFFFF"/>
                </a:solidFill>
              </a:defRPr>
            </a:pPr>
            <a:endParaRPr/>
          </a:p>
        </p:txBody>
      </p:sp>
      <p:sp>
        <p:nvSpPr>
          <p:cNvPr id="263" name="TextBox 6"/>
          <p:cNvSpPr txBox="1"/>
          <p:nvPr/>
        </p:nvSpPr>
        <p:spPr>
          <a:xfrm>
            <a:off x="925200" y="2581200"/>
            <a:ext cx="9002305" cy="256256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nSpc>
                <a:spcPct val="110000"/>
              </a:lnSpc>
              <a:spcBef>
                <a:spcPts val="600"/>
              </a:spcBef>
              <a:defRPr sz="2400">
                <a:solidFill>
                  <a:srgbClr val="0070C0"/>
                </a:solidFill>
              </a:defRPr>
            </a:pPr>
            <a:r>
              <a:rPr dirty="0"/>
              <a:t>Change will come if we work together!</a:t>
            </a:r>
          </a:p>
          <a:p>
            <a:pPr>
              <a:lnSpc>
                <a:spcPct val="110000"/>
              </a:lnSpc>
              <a:spcBef>
                <a:spcPts val="600"/>
              </a:spcBef>
              <a:defRPr sz="2200">
                <a:solidFill>
                  <a:srgbClr val="595959"/>
                </a:solidFill>
              </a:defRPr>
            </a:pPr>
            <a:r>
              <a:rPr lang="en-CA" dirty="0" err="1"/>
              <a:t>Allyship</a:t>
            </a:r>
            <a:r>
              <a:rPr lang="en-CA" dirty="0"/>
              <a:t> is the active practice of unlearning and re-evaluating one’s positionality </a:t>
            </a:r>
            <a:r>
              <a:rPr lang="en-CA" sz="2200" dirty="0"/>
              <a:t>— it begins when a person in a position of privilege and power seeks to act in solidarity with a marginalized group</a:t>
            </a:r>
          </a:p>
          <a:p>
            <a:pPr>
              <a:lnSpc>
                <a:spcPct val="110000"/>
              </a:lnSpc>
              <a:spcBef>
                <a:spcPts val="600"/>
              </a:spcBef>
              <a:defRPr sz="2200">
                <a:solidFill>
                  <a:srgbClr val="595959"/>
                </a:solidFill>
              </a:defRPr>
            </a:pPr>
            <a:endParaRPr lang="en-CA" sz="2200" dirty="0"/>
          </a:p>
          <a:p>
            <a:pPr>
              <a:lnSpc>
                <a:spcPct val="110000"/>
              </a:lnSpc>
              <a:spcBef>
                <a:spcPts val="600"/>
              </a:spcBef>
              <a:defRPr sz="2200">
                <a:solidFill>
                  <a:srgbClr val="595959"/>
                </a:solidFill>
              </a:defRPr>
            </a:pPr>
            <a:r>
              <a:rPr lang="en-CA" sz="2200" dirty="0"/>
              <a:t>- </a:t>
            </a:r>
            <a:r>
              <a:rPr lang="en-CA" sz="2200" dirty="0" err="1"/>
              <a:t>PeerNetBC</a:t>
            </a:r>
            <a:endParaRPr lang="en-CA" dirty="0"/>
          </a:p>
        </p:txBody>
      </p:sp>
      <p:sp>
        <p:nvSpPr>
          <p:cNvPr id="264" name="TextBox 9"/>
          <p:cNvSpPr txBox="1"/>
          <p:nvPr/>
        </p:nvSpPr>
        <p:spPr>
          <a:xfrm>
            <a:off x="910046" y="1662620"/>
            <a:ext cx="9292858" cy="6463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rPr lang="en-CA" dirty="0"/>
              <a:t>Keep moving forward</a:t>
            </a:r>
          </a:p>
        </p:txBody>
      </p:sp>
      <p:sp>
        <p:nvSpPr>
          <p:cNvPr id="265" name="TextBox 10"/>
          <p:cNvSpPr txBox="1"/>
          <p:nvPr/>
        </p:nvSpPr>
        <p:spPr>
          <a:xfrm>
            <a:off x="1446" y="6282066"/>
            <a:ext cx="12204842" cy="43707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400" spc="100">
                <a:solidFill>
                  <a:srgbClr val="FFFFFF"/>
                </a:solidFill>
              </a:defRPr>
            </a:lvl1pPr>
          </a:lstStyle>
          <a:p>
            <a:r>
              <a:t>SOGIeducation.org                                                                               #sogi123</a:t>
            </a:r>
          </a:p>
        </p:txBody>
      </p:sp>
      <p:pic>
        <p:nvPicPr>
          <p:cNvPr id="9" name="Picture 2" descr="Picture 2">
            <a:extLst>
              <a:ext uri="{FF2B5EF4-FFF2-40B4-BE49-F238E27FC236}">
                <a16:creationId xmlns:a16="http://schemas.microsoft.com/office/drawing/2014/main" id="{1670754C-5EF5-6646-ACDA-1668B8028B36}"/>
              </a:ext>
            </a:extLst>
          </p:cNvPr>
          <p:cNvPicPr>
            <a:picLocks noChangeAspect="1"/>
          </p:cNvPicPr>
          <p:nvPr/>
        </p:nvPicPr>
        <p:blipFill>
          <a:blip r:embed="rId4">
            <a:extLst/>
          </a:blip>
          <a:stretch>
            <a:fillRect/>
          </a:stretch>
        </p:blipFill>
        <p:spPr>
          <a:xfrm>
            <a:off x="9612000" y="3884400"/>
            <a:ext cx="2013520" cy="1548475"/>
          </a:xfrm>
          <a:prstGeom prst="rect">
            <a:avLst/>
          </a:prstGeom>
          <a:ln w="12700">
            <a:miter lim="400000"/>
          </a:ln>
        </p:spPr>
      </p:pic>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a:p>
        </p:txBody>
      </p:sp>
      <p:pic>
        <p:nvPicPr>
          <p:cNvPr id="271" name="Picture 3" descr="Picture 3"/>
          <p:cNvPicPr>
            <a:picLocks noChangeAspect="1"/>
          </p:cNvPicPr>
          <p:nvPr/>
        </p:nvPicPr>
        <p:blipFill>
          <a:blip r:embed="rId3">
            <a:extLst/>
          </a:blip>
          <a:stretch>
            <a:fillRect/>
          </a:stretch>
        </p:blipFill>
        <p:spPr>
          <a:xfrm>
            <a:off x="265326" y="344256"/>
            <a:ext cx="713055" cy="774378"/>
          </a:xfrm>
          <a:prstGeom prst="rect">
            <a:avLst/>
          </a:prstGeom>
          <a:ln w="12700">
            <a:miter lim="400000"/>
          </a:ln>
        </p:spPr>
      </p:pic>
      <p:sp>
        <p:nvSpPr>
          <p:cNvPr id="272" name="Rectangle 7"/>
          <p:cNvSpPr/>
          <p:nvPr/>
        </p:nvSpPr>
        <p:spPr>
          <a:xfrm>
            <a:off x="0" y="6172200"/>
            <a:ext cx="12192000" cy="685800"/>
          </a:xfrm>
          <a:prstGeom prst="rect">
            <a:avLst/>
          </a:prstGeom>
          <a:solidFill>
            <a:srgbClr val="808080"/>
          </a:solidFill>
          <a:ln w="12700">
            <a:miter lim="400000"/>
          </a:ln>
        </p:spPr>
        <p:txBody>
          <a:bodyPr lIns="45719" rIns="45719" anchor="ctr"/>
          <a:lstStyle/>
          <a:p>
            <a:pPr algn="ctr">
              <a:defRPr sz="1800">
                <a:solidFill>
                  <a:srgbClr val="FFFFFF"/>
                </a:solidFill>
              </a:defRPr>
            </a:pPr>
            <a:endParaRPr/>
          </a:p>
        </p:txBody>
      </p:sp>
      <p:sp>
        <p:nvSpPr>
          <p:cNvPr id="273" name="TextBox 6"/>
          <p:cNvSpPr txBox="1"/>
          <p:nvPr/>
        </p:nvSpPr>
        <p:spPr>
          <a:xfrm>
            <a:off x="925200" y="2581200"/>
            <a:ext cx="9002305" cy="33843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nSpc>
                <a:spcPct val="110000"/>
              </a:lnSpc>
              <a:spcBef>
                <a:spcPts val="600"/>
              </a:spcBef>
              <a:defRPr sz="2400">
                <a:solidFill>
                  <a:srgbClr val="0070C0"/>
                </a:solidFill>
              </a:defRPr>
            </a:pPr>
            <a:r>
              <a:rPr lang="en" dirty="0"/>
              <a:t>How to be an ally</a:t>
            </a:r>
          </a:p>
          <a:p>
            <a:pPr marL="342900" indent="-342900">
              <a:lnSpc>
                <a:spcPct val="110000"/>
              </a:lnSpc>
              <a:spcBef>
                <a:spcPts val="600"/>
              </a:spcBef>
              <a:buFont typeface="Arial" panose="020B0604020202020204" pitchFamily="34" charset="0"/>
              <a:buChar char="•"/>
              <a:defRPr sz="2200">
                <a:solidFill>
                  <a:srgbClr val="595959"/>
                </a:solidFill>
              </a:defRPr>
            </a:pPr>
            <a:r>
              <a:rPr lang="en" dirty="0"/>
              <a:t>Reflect on your own prejudices and privileges. How do they influence your own choices and experiences?</a:t>
            </a:r>
          </a:p>
          <a:p>
            <a:pPr marL="342900" indent="-342900">
              <a:lnSpc>
                <a:spcPct val="110000"/>
              </a:lnSpc>
              <a:spcBef>
                <a:spcPts val="600"/>
              </a:spcBef>
              <a:buFont typeface="Arial" panose="020B0604020202020204" pitchFamily="34" charset="0"/>
              <a:buChar char="•"/>
              <a:defRPr sz="2200">
                <a:solidFill>
                  <a:srgbClr val="595959"/>
                </a:solidFill>
              </a:defRPr>
            </a:pPr>
            <a:r>
              <a:rPr lang="en" dirty="0"/>
              <a:t>Use your privilege to amplify the voices of people who are marginalized; let them share their own stories</a:t>
            </a:r>
          </a:p>
          <a:p>
            <a:pPr marL="342900" indent="-342900">
              <a:lnSpc>
                <a:spcPct val="110000"/>
              </a:lnSpc>
              <a:spcBef>
                <a:spcPts val="600"/>
              </a:spcBef>
              <a:buFont typeface="Arial" panose="020B0604020202020204" pitchFamily="34" charset="0"/>
              <a:buChar char="•"/>
              <a:defRPr sz="2200">
                <a:solidFill>
                  <a:srgbClr val="595959"/>
                </a:solidFill>
              </a:defRPr>
            </a:pPr>
            <a:r>
              <a:rPr lang="en-CA" dirty="0"/>
              <a:t>Be brave; speak out against discrimination and the systems of oppression that keep certain groups in disadvantaged positions</a:t>
            </a:r>
          </a:p>
          <a:p>
            <a:pPr>
              <a:lnSpc>
                <a:spcPct val="110000"/>
              </a:lnSpc>
              <a:spcBef>
                <a:spcPts val="600"/>
              </a:spcBef>
              <a:defRPr sz="2200">
                <a:solidFill>
                  <a:srgbClr val="595959"/>
                </a:solidFill>
              </a:defRPr>
            </a:pPr>
            <a:endParaRPr dirty="0"/>
          </a:p>
        </p:txBody>
      </p:sp>
      <p:sp>
        <p:nvSpPr>
          <p:cNvPr id="274" name="TextBox 9"/>
          <p:cNvSpPr txBox="1"/>
          <p:nvPr/>
        </p:nvSpPr>
        <p:spPr>
          <a:xfrm>
            <a:off x="910046" y="1662620"/>
            <a:ext cx="9292858" cy="6463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rPr lang="en-CA" dirty="0"/>
              <a:t>Keep moving forward</a:t>
            </a:r>
          </a:p>
        </p:txBody>
      </p:sp>
      <p:sp>
        <p:nvSpPr>
          <p:cNvPr id="275" name="TextBox 10"/>
          <p:cNvSpPr txBox="1"/>
          <p:nvPr/>
        </p:nvSpPr>
        <p:spPr>
          <a:xfrm>
            <a:off x="1446" y="6282066"/>
            <a:ext cx="12204842" cy="43707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400" spc="100">
                <a:solidFill>
                  <a:srgbClr val="FFFFFF"/>
                </a:solidFill>
              </a:defRPr>
            </a:lvl1pPr>
          </a:lstStyle>
          <a:p>
            <a:r>
              <a:t>SOGIeducation.org                                                                               #sogi123</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a:p>
        </p:txBody>
      </p:sp>
      <p:pic>
        <p:nvPicPr>
          <p:cNvPr id="281" name="Picture 3" descr="Picture 3"/>
          <p:cNvPicPr>
            <a:picLocks noChangeAspect="1"/>
          </p:cNvPicPr>
          <p:nvPr/>
        </p:nvPicPr>
        <p:blipFill>
          <a:blip r:embed="rId3">
            <a:extLst/>
          </a:blip>
          <a:stretch>
            <a:fillRect/>
          </a:stretch>
        </p:blipFill>
        <p:spPr>
          <a:xfrm>
            <a:off x="265326" y="344256"/>
            <a:ext cx="713055" cy="774378"/>
          </a:xfrm>
          <a:prstGeom prst="rect">
            <a:avLst/>
          </a:prstGeom>
          <a:ln w="12700">
            <a:miter lim="400000"/>
          </a:ln>
        </p:spPr>
      </p:pic>
      <p:sp>
        <p:nvSpPr>
          <p:cNvPr id="282" name="Rectangle 7"/>
          <p:cNvSpPr/>
          <p:nvPr/>
        </p:nvSpPr>
        <p:spPr>
          <a:xfrm>
            <a:off x="0" y="6172200"/>
            <a:ext cx="12192000" cy="685800"/>
          </a:xfrm>
          <a:prstGeom prst="rect">
            <a:avLst/>
          </a:prstGeom>
          <a:solidFill>
            <a:srgbClr val="808080"/>
          </a:solidFill>
          <a:ln w="12700">
            <a:miter lim="400000"/>
          </a:ln>
        </p:spPr>
        <p:txBody>
          <a:bodyPr lIns="45719" rIns="45719" anchor="ctr"/>
          <a:lstStyle/>
          <a:p>
            <a:pPr algn="ctr">
              <a:defRPr sz="1800">
                <a:solidFill>
                  <a:srgbClr val="FFFFFF"/>
                </a:solidFill>
              </a:defRPr>
            </a:pPr>
            <a:endParaRPr/>
          </a:p>
        </p:txBody>
      </p:sp>
      <p:sp>
        <p:nvSpPr>
          <p:cNvPr id="283" name="TextBox 6"/>
          <p:cNvSpPr txBox="1"/>
          <p:nvPr/>
        </p:nvSpPr>
        <p:spPr>
          <a:xfrm>
            <a:off x="925200" y="2581200"/>
            <a:ext cx="9002305" cy="181774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nSpc>
                <a:spcPct val="110000"/>
              </a:lnSpc>
              <a:spcBef>
                <a:spcPts val="600"/>
              </a:spcBef>
              <a:defRPr sz="2400">
                <a:solidFill>
                  <a:srgbClr val="0070C0"/>
                </a:solidFill>
              </a:defRPr>
            </a:pPr>
            <a:r>
              <a:rPr dirty="0" err="1"/>
              <a:t>Allyship</a:t>
            </a:r>
            <a:r>
              <a:rPr dirty="0"/>
              <a:t> is an on-going, sustained action</a:t>
            </a:r>
          </a:p>
          <a:p>
            <a:pPr>
              <a:lnSpc>
                <a:spcPct val="110000"/>
              </a:lnSpc>
              <a:spcBef>
                <a:spcPts val="600"/>
              </a:spcBef>
              <a:defRPr sz="2200">
                <a:solidFill>
                  <a:srgbClr val="595959"/>
                </a:solidFill>
              </a:defRPr>
            </a:pPr>
            <a:endParaRPr lang="fr-CA" dirty="0"/>
          </a:p>
          <a:p>
            <a:pPr marL="457200" indent="-457200">
              <a:lnSpc>
                <a:spcPct val="110000"/>
              </a:lnSpc>
              <a:spcBef>
                <a:spcPts val="600"/>
              </a:spcBef>
              <a:buFont typeface="+mj-lt"/>
              <a:buAutoNum type="arabicPeriod"/>
              <a:defRPr sz="2200">
                <a:solidFill>
                  <a:srgbClr val="595959"/>
                </a:solidFill>
              </a:defRPr>
            </a:pPr>
            <a:r>
              <a:rPr dirty="0"/>
              <a:t>What are tangible ways we could practice </a:t>
            </a:r>
            <a:r>
              <a:rPr dirty="0" err="1"/>
              <a:t>allyship</a:t>
            </a:r>
            <a:r>
              <a:rPr dirty="0"/>
              <a:t> as a team?</a:t>
            </a:r>
          </a:p>
          <a:p>
            <a:pPr marL="457200" indent="-457200">
              <a:lnSpc>
                <a:spcPct val="110000"/>
              </a:lnSpc>
              <a:spcBef>
                <a:spcPts val="600"/>
              </a:spcBef>
              <a:buFont typeface="+mj-lt"/>
              <a:buAutoNum type="arabicPeriod"/>
              <a:defRPr sz="2200">
                <a:solidFill>
                  <a:srgbClr val="595959"/>
                </a:solidFill>
              </a:defRPr>
            </a:pPr>
            <a:r>
              <a:rPr dirty="0"/>
              <a:t>How do we keep each other accountable?</a:t>
            </a:r>
          </a:p>
        </p:txBody>
      </p:sp>
      <p:sp>
        <p:nvSpPr>
          <p:cNvPr id="284" name="TextBox 9"/>
          <p:cNvSpPr txBox="1"/>
          <p:nvPr/>
        </p:nvSpPr>
        <p:spPr>
          <a:xfrm>
            <a:off x="910046" y="1662620"/>
            <a:ext cx="9292858" cy="6463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t>Discussion</a:t>
            </a:r>
            <a:r>
              <a:rPr lang="fr-CA"/>
              <a:t>: </a:t>
            </a:r>
            <a:r>
              <a:rPr lang="fr-CA" err="1"/>
              <a:t>Allyship</a:t>
            </a:r>
            <a:endParaRPr/>
          </a:p>
        </p:txBody>
      </p:sp>
      <p:sp>
        <p:nvSpPr>
          <p:cNvPr id="285" name="TextBox 10"/>
          <p:cNvSpPr txBox="1"/>
          <p:nvPr/>
        </p:nvSpPr>
        <p:spPr>
          <a:xfrm>
            <a:off x="1446" y="6282066"/>
            <a:ext cx="12204842" cy="43707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400" spc="100">
                <a:solidFill>
                  <a:srgbClr val="FFFFFF"/>
                </a:solidFill>
              </a:defRPr>
            </a:lvl1pPr>
          </a:lstStyle>
          <a:p>
            <a:r>
              <a:t>SOGIeducation.org                                                                               #sogi123</a:t>
            </a:r>
          </a:p>
        </p:txBody>
      </p:sp>
      <p:pic>
        <p:nvPicPr>
          <p:cNvPr id="9" name="Picture 2" descr="Picture 2">
            <a:extLst>
              <a:ext uri="{FF2B5EF4-FFF2-40B4-BE49-F238E27FC236}">
                <a16:creationId xmlns:a16="http://schemas.microsoft.com/office/drawing/2014/main" id="{A034EE50-CC5F-B94D-A1A3-022FC7940F93}"/>
              </a:ext>
            </a:extLst>
          </p:cNvPr>
          <p:cNvPicPr>
            <a:picLocks noChangeAspect="1"/>
          </p:cNvPicPr>
          <p:nvPr/>
        </p:nvPicPr>
        <p:blipFill>
          <a:blip r:embed="rId4">
            <a:extLst/>
          </a:blip>
          <a:stretch>
            <a:fillRect/>
          </a:stretch>
        </p:blipFill>
        <p:spPr>
          <a:xfrm>
            <a:off x="9612787" y="3883419"/>
            <a:ext cx="2348111" cy="1562476"/>
          </a:xfrm>
          <a:prstGeom prst="rect">
            <a:avLst/>
          </a:prstGeom>
          <a:ln w="12700">
            <a:miter lim="400000"/>
          </a:ln>
        </p:spPr>
      </p:pic>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a:p>
        </p:txBody>
      </p:sp>
      <p:pic>
        <p:nvPicPr>
          <p:cNvPr id="291" name="Picture 3" descr="Picture 3"/>
          <p:cNvPicPr>
            <a:picLocks noChangeAspect="1"/>
          </p:cNvPicPr>
          <p:nvPr/>
        </p:nvPicPr>
        <p:blipFill>
          <a:blip r:embed="rId3">
            <a:extLst/>
          </a:blip>
          <a:stretch>
            <a:fillRect/>
          </a:stretch>
        </p:blipFill>
        <p:spPr>
          <a:xfrm>
            <a:off x="265326" y="344256"/>
            <a:ext cx="713055" cy="774378"/>
          </a:xfrm>
          <a:prstGeom prst="rect">
            <a:avLst/>
          </a:prstGeom>
          <a:ln w="12700">
            <a:miter lim="400000"/>
          </a:ln>
        </p:spPr>
      </p:pic>
      <p:sp>
        <p:nvSpPr>
          <p:cNvPr id="292" name="Rectangle 7"/>
          <p:cNvSpPr/>
          <p:nvPr/>
        </p:nvSpPr>
        <p:spPr>
          <a:xfrm>
            <a:off x="0" y="6172200"/>
            <a:ext cx="12192000" cy="685800"/>
          </a:xfrm>
          <a:prstGeom prst="rect">
            <a:avLst/>
          </a:prstGeom>
          <a:solidFill>
            <a:srgbClr val="808080"/>
          </a:solidFill>
          <a:ln w="12700">
            <a:miter lim="400000"/>
          </a:ln>
        </p:spPr>
        <p:txBody>
          <a:bodyPr lIns="45719" rIns="45719" anchor="ctr"/>
          <a:lstStyle/>
          <a:p>
            <a:pPr algn="ctr">
              <a:defRPr sz="1800">
                <a:solidFill>
                  <a:srgbClr val="FFFFFF"/>
                </a:solidFill>
              </a:defRPr>
            </a:pPr>
            <a:endParaRPr/>
          </a:p>
        </p:txBody>
      </p:sp>
      <p:sp>
        <p:nvSpPr>
          <p:cNvPr id="293" name="TextBox 6"/>
          <p:cNvSpPr txBox="1"/>
          <p:nvPr/>
        </p:nvSpPr>
        <p:spPr>
          <a:xfrm>
            <a:off x="910046" y="2577871"/>
            <a:ext cx="9002305" cy="224599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457200" indent="-457200">
              <a:lnSpc>
                <a:spcPct val="110000"/>
              </a:lnSpc>
              <a:spcBef>
                <a:spcPts val="600"/>
              </a:spcBef>
              <a:buSzPct val="100000"/>
              <a:buAutoNum type="arabicPeriod"/>
              <a:defRPr sz="2400"/>
            </a:pPr>
            <a:r>
              <a:rPr dirty="0"/>
              <a:t>What’s one thing you could change tomorrow to positively impact your students?</a:t>
            </a:r>
          </a:p>
          <a:p>
            <a:pPr marL="457200" indent="-457200">
              <a:lnSpc>
                <a:spcPct val="110000"/>
              </a:lnSpc>
              <a:spcBef>
                <a:spcPts val="600"/>
              </a:spcBef>
              <a:buSzPct val="100000"/>
              <a:buAutoNum type="arabicPeriod"/>
              <a:defRPr sz="2400"/>
            </a:pPr>
            <a:r>
              <a:rPr dirty="0"/>
              <a:t>Were all of </a:t>
            </a:r>
            <a:r>
              <a:rPr lang="fr-CA" dirty="0"/>
              <a:t>y</a:t>
            </a:r>
            <a:r>
              <a:rPr dirty="0"/>
              <a:t>our questions answered? Do any remain?</a:t>
            </a:r>
            <a:endParaRPr dirty="0">
              <a:solidFill>
                <a:srgbClr val="595959"/>
              </a:solidFill>
            </a:endParaRPr>
          </a:p>
          <a:p>
            <a:pPr marL="457200" indent="-457200">
              <a:lnSpc>
                <a:spcPct val="110000"/>
              </a:lnSpc>
              <a:spcBef>
                <a:spcPts val="600"/>
              </a:spcBef>
              <a:buSzPct val="100000"/>
              <a:buAutoNum type="arabicPeriod"/>
              <a:defRPr sz="2400"/>
            </a:pPr>
            <a:r>
              <a:rPr dirty="0"/>
              <a:t>Where could you go to find answers to any questions you may have in the future?</a:t>
            </a:r>
          </a:p>
        </p:txBody>
      </p:sp>
      <p:sp>
        <p:nvSpPr>
          <p:cNvPr id="294" name="TextBox 9"/>
          <p:cNvSpPr txBox="1"/>
          <p:nvPr/>
        </p:nvSpPr>
        <p:spPr>
          <a:xfrm>
            <a:off x="910046" y="1662620"/>
            <a:ext cx="9292858" cy="6463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a:solidFill>
                  <a:srgbClr val="414142"/>
                </a:solidFill>
              </a:defRPr>
            </a:lvl1pPr>
          </a:lstStyle>
          <a:p>
            <a:r>
              <a:t>Check-</a:t>
            </a:r>
            <a:r>
              <a:rPr lang="fr-CA"/>
              <a:t>i</a:t>
            </a:r>
            <a:r>
              <a:t>n</a:t>
            </a:r>
          </a:p>
        </p:txBody>
      </p:sp>
      <p:sp>
        <p:nvSpPr>
          <p:cNvPr id="295" name="TextBox 10"/>
          <p:cNvSpPr txBox="1"/>
          <p:nvPr/>
        </p:nvSpPr>
        <p:spPr>
          <a:xfrm>
            <a:off x="1446" y="6282066"/>
            <a:ext cx="12204842" cy="43707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400" spc="100">
                <a:solidFill>
                  <a:srgbClr val="FFFFFF"/>
                </a:solidFill>
              </a:defRPr>
            </a:lvl1pPr>
          </a:lstStyle>
          <a:p>
            <a:r>
              <a:t>SOGIeducation.org                                                                               #sogi123</a:t>
            </a:r>
          </a:p>
        </p:txBody>
      </p:sp>
      <p:pic>
        <p:nvPicPr>
          <p:cNvPr id="296" name="Picture 8" descr="Picture 8"/>
          <p:cNvPicPr>
            <a:picLocks noChangeAspect="1"/>
          </p:cNvPicPr>
          <p:nvPr/>
        </p:nvPicPr>
        <p:blipFill>
          <a:blip r:embed="rId4">
            <a:extLst/>
          </a:blip>
          <a:stretch>
            <a:fillRect/>
          </a:stretch>
        </p:blipFill>
        <p:spPr>
          <a:xfrm>
            <a:off x="9612000" y="3884400"/>
            <a:ext cx="1903300" cy="1912805"/>
          </a:xfrm>
          <a:prstGeom prst="rect">
            <a:avLst/>
          </a:prstGeom>
          <a:ln w="12700">
            <a:miter lim="400000"/>
          </a:ln>
        </p:spPr>
      </p:pic>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Rectangle 2"/>
          <p:cNvSpPr/>
          <p:nvPr/>
        </p:nvSpPr>
        <p:spPr>
          <a:xfrm>
            <a:off x="-2" y="2673350"/>
            <a:ext cx="12192001" cy="2771775"/>
          </a:xfrm>
          <a:prstGeom prst="rect">
            <a:avLst/>
          </a:prstGeom>
          <a:solidFill>
            <a:srgbClr val="4891D1"/>
          </a:solidFill>
          <a:ln w="12700">
            <a:miter lim="400000"/>
          </a:ln>
        </p:spPr>
        <p:txBody>
          <a:bodyPr lIns="45719" rIns="45719" anchor="ctr"/>
          <a:lstStyle/>
          <a:p>
            <a:pPr algn="ctr">
              <a:defRPr sz="1800">
                <a:solidFill>
                  <a:srgbClr val="FFFFFF"/>
                </a:solidFill>
                <a:latin typeface="+mj-lt"/>
                <a:ea typeface="+mj-ea"/>
                <a:cs typeface="+mj-cs"/>
                <a:sym typeface="Calibri"/>
              </a:defRPr>
            </a:pPr>
            <a:endParaRPr/>
          </a:p>
        </p:txBody>
      </p:sp>
      <p:sp>
        <p:nvSpPr>
          <p:cNvPr id="301"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a:p>
        </p:txBody>
      </p:sp>
      <p:pic>
        <p:nvPicPr>
          <p:cNvPr id="302" name="Picture 3" descr="Picture 3"/>
          <p:cNvPicPr>
            <a:picLocks noChangeAspect="1"/>
          </p:cNvPicPr>
          <p:nvPr/>
        </p:nvPicPr>
        <p:blipFill>
          <a:blip r:embed="rId3">
            <a:extLst/>
          </a:blip>
          <a:stretch>
            <a:fillRect/>
          </a:stretch>
        </p:blipFill>
        <p:spPr>
          <a:xfrm>
            <a:off x="265326" y="344256"/>
            <a:ext cx="713055" cy="774378"/>
          </a:xfrm>
          <a:prstGeom prst="rect">
            <a:avLst/>
          </a:prstGeom>
          <a:ln w="12700">
            <a:miter lim="400000"/>
          </a:ln>
        </p:spPr>
      </p:pic>
      <p:sp>
        <p:nvSpPr>
          <p:cNvPr id="303" name="Rectangle 7"/>
          <p:cNvSpPr/>
          <p:nvPr/>
        </p:nvSpPr>
        <p:spPr>
          <a:xfrm>
            <a:off x="0" y="6172200"/>
            <a:ext cx="12192000" cy="685800"/>
          </a:xfrm>
          <a:prstGeom prst="rect">
            <a:avLst/>
          </a:prstGeom>
          <a:solidFill>
            <a:srgbClr val="808080"/>
          </a:solidFill>
          <a:ln w="12700">
            <a:miter lim="400000"/>
          </a:ln>
        </p:spPr>
        <p:txBody>
          <a:bodyPr lIns="45719" rIns="45719" anchor="ctr"/>
          <a:lstStyle/>
          <a:p>
            <a:pPr algn="ctr">
              <a:defRPr sz="1800">
                <a:solidFill>
                  <a:srgbClr val="FFFFFF"/>
                </a:solidFill>
              </a:defRPr>
            </a:pPr>
            <a:endParaRPr/>
          </a:p>
        </p:txBody>
      </p:sp>
      <p:sp>
        <p:nvSpPr>
          <p:cNvPr id="304" name="TextBox 6"/>
          <p:cNvSpPr txBox="1"/>
          <p:nvPr/>
        </p:nvSpPr>
        <p:spPr>
          <a:xfrm>
            <a:off x="699225" y="3093517"/>
            <a:ext cx="10793549" cy="151030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457200" indent="-457200" algn="ctr">
              <a:lnSpc>
                <a:spcPct val="110000"/>
              </a:lnSpc>
              <a:defRPr sz="2600">
                <a:solidFill>
                  <a:srgbClr val="FFFFFF"/>
                </a:solidFill>
              </a:defRPr>
            </a:pPr>
            <a:r>
              <a:t>Support all students.</a:t>
            </a:r>
          </a:p>
          <a:p>
            <a:pPr marL="457200" indent="-457200" algn="ctr">
              <a:lnSpc>
                <a:spcPct val="110000"/>
              </a:lnSpc>
              <a:defRPr sz="2600">
                <a:solidFill>
                  <a:srgbClr val="FFFFFF"/>
                </a:solidFill>
              </a:defRPr>
            </a:pPr>
            <a:endParaRPr/>
          </a:p>
          <a:p>
            <a:pPr marL="457200" indent="-457200" algn="ctr">
              <a:lnSpc>
                <a:spcPct val="110000"/>
              </a:lnSpc>
              <a:defRPr sz="4000">
                <a:solidFill>
                  <a:srgbClr val="FFFFFF"/>
                </a:solidFill>
              </a:defRPr>
            </a:pPr>
            <a:r>
              <a:t>Visit SOGIeducation.org</a:t>
            </a:r>
          </a:p>
        </p:txBody>
      </p:sp>
      <p:sp>
        <p:nvSpPr>
          <p:cNvPr id="305" name="TextBox 9"/>
          <p:cNvSpPr txBox="1"/>
          <p:nvPr/>
        </p:nvSpPr>
        <p:spPr>
          <a:xfrm>
            <a:off x="1449571" y="1577810"/>
            <a:ext cx="9292858" cy="60988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lstStyle>
          <a:p>
            <a:r>
              <a:t>Thank you!</a:t>
            </a:r>
          </a:p>
        </p:txBody>
      </p:sp>
      <p:sp>
        <p:nvSpPr>
          <p:cNvPr id="306" name="TextBox 10"/>
          <p:cNvSpPr txBox="1"/>
          <p:nvPr/>
        </p:nvSpPr>
        <p:spPr>
          <a:xfrm>
            <a:off x="1446" y="6282066"/>
            <a:ext cx="12204842" cy="43707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400" spc="100">
                <a:solidFill>
                  <a:srgbClr val="FFFFFF"/>
                </a:solidFill>
              </a:defRPr>
            </a:lvl1pPr>
          </a:lstStyle>
          <a:p>
            <a:r>
              <a:t>SOGIeducation.org                                                                               #sogi123</a:t>
            </a:r>
          </a:p>
        </p:txBody>
      </p:sp>
      <p:pic>
        <p:nvPicPr>
          <p:cNvPr id="3" name="Picture 2">
            <a:extLst>
              <a:ext uri="{FF2B5EF4-FFF2-40B4-BE49-F238E27FC236}">
                <a16:creationId xmlns:a16="http://schemas.microsoft.com/office/drawing/2014/main" id="{58B84B51-D297-704A-865F-8C67BEE1C75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77043" y="284892"/>
            <a:ext cx="1346929" cy="621660"/>
          </a:xfrm>
          <a:prstGeom prst="rect">
            <a:avLst/>
          </a:prstGeom>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a:p>
        </p:txBody>
      </p:sp>
      <p:pic>
        <p:nvPicPr>
          <p:cNvPr id="131" name="Picture 3" descr="Picture 3"/>
          <p:cNvPicPr>
            <a:picLocks noChangeAspect="1"/>
          </p:cNvPicPr>
          <p:nvPr/>
        </p:nvPicPr>
        <p:blipFill>
          <a:blip r:embed="rId3">
            <a:extLst/>
          </a:blip>
          <a:stretch>
            <a:fillRect/>
          </a:stretch>
        </p:blipFill>
        <p:spPr>
          <a:xfrm>
            <a:off x="265326" y="344256"/>
            <a:ext cx="713055" cy="774378"/>
          </a:xfrm>
          <a:prstGeom prst="rect">
            <a:avLst/>
          </a:prstGeom>
          <a:ln w="12700">
            <a:miter lim="400000"/>
          </a:ln>
        </p:spPr>
      </p:pic>
      <p:sp>
        <p:nvSpPr>
          <p:cNvPr id="132" name="Rectangle 7"/>
          <p:cNvSpPr/>
          <p:nvPr/>
        </p:nvSpPr>
        <p:spPr>
          <a:xfrm>
            <a:off x="0" y="6172200"/>
            <a:ext cx="12192000" cy="685800"/>
          </a:xfrm>
          <a:prstGeom prst="rect">
            <a:avLst/>
          </a:prstGeom>
          <a:solidFill>
            <a:srgbClr val="808080"/>
          </a:solidFill>
          <a:ln w="12700">
            <a:miter lim="400000"/>
          </a:ln>
        </p:spPr>
        <p:txBody>
          <a:bodyPr lIns="45719" rIns="45719" anchor="ctr"/>
          <a:lstStyle/>
          <a:p>
            <a:pPr algn="ctr">
              <a:defRPr sz="1800">
                <a:solidFill>
                  <a:srgbClr val="FFFFFF"/>
                </a:solidFill>
              </a:defRPr>
            </a:pPr>
            <a:endParaRPr/>
          </a:p>
        </p:txBody>
      </p:sp>
      <p:sp>
        <p:nvSpPr>
          <p:cNvPr id="133" name="TextBox 6"/>
          <p:cNvSpPr txBox="1"/>
          <p:nvPr/>
        </p:nvSpPr>
        <p:spPr>
          <a:xfrm>
            <a:off x="990000" y="2582807"/>
            <a:ext cx="8252991" cy="1651818"/>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457200" indent="-457200">
              <a:lnSpc>
                <a:spcPct val="110000"/>
              </a:lnSpc>
              <a:spcBef>
                <a:spcPts val="600"/>
              </a:spcBef>
              <a:buSzPct val="100000"/>
              <a:buAutoNum type="arabicPeriod"/>
              <a:defRPr sz="2200">
                <a:solidFill>
                  <a:srgbClr val="595959"/>
                </a:solidFill>
              </a:defRPr>
            </a:pPr>
            <a:r>
              <a:t>What is intersectionality?</a:t>
            </a:r>
          </a:p>
          <a:p>
            <a:pPr marL="457200" indent="-457200">
              <a:lnSpc>
                <a:spcPct val="110000"/>
              </a:lnSpc>
              <a:spcBef>
                <a:spcPts val="600"/>
              </a:spcBef>
              <a:buSzPct val="100000"/>
              <a:buAutoNum type="arabicPeriod"/>
              <a:defRPr sz="2200">
                <a:solidFill>
                  <a:srgbClr val="595959"/>
                </a:solidFill>
              </a:defRPr>
            </a:pPr>
            <a:r>
              <a:t>Why does it matter?</a:t>
            </a:r>
          </a:p>
          <a:p>
            <a:pPr marL="457200" indent="-457200">
              <a:lnSpc>
                <a:spcPct val="110000"/>
              </a:lnSpc>
              <a:spcBef>
                <a:spcPts val="600"/>
              </a:spcBef>
              <a:buSzPct val="100000"/>
              <a:buAutoNum type="arabicPeriod"/>
              <a:defRPr sz="2200">
                <a:solidFill>
                  <a:srgbClr val="595959"/>
                </a:solidFill>
              </a:defRPr>
            </a:pPr>
            <a:r>
              <a:t>How can we use an intersectional lens in our SOGI-inclusive teaching practice?</a:t>
            </a:r>
          </a:p>
        </p:txBody>
      </p:sp>
      <p:sp>
        <p:nvSpPr>
          <p:cNvPr id="134" name="TextBox 9"/>
          <p:cNvSpPr txBox="1"/>
          <p:nvPr/>
        </p:nvSpPr>
        <p:spPr>
          <a:xfrm>
            <a:off x="924802" y="1645613"/>
            <a:ext cx="10358130" cy="6463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a:solidFill>
                  <a:srgbClr val="414142"/>
                </a:solidFill>
              </a:defRPr>
            </a:lvl1pPr>
          </a:lstStyle>
          <a:p>
            <a:r>
              <a:rPr lang="en-CA" dirty="0"/>
              <a:t>Today’s conversation</a:t>
            </a:r>
          </a:p>
        </p:txBody>
      </p:sp>
      <p:sp>
        <p:nvSpPr>
          <p:cNvPr id="135" name="TextBox 10"/>
          <p:cNvSpPr txBox="1"/>
          <p:nvPr/>
        </p:nvSpPr>
        <p:spPr>
          <a:xfrm>
            <a:off x="1446" y="6282066"/>
            <a:ext cx="12204842" cy="43707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400" spc="100">
                <a:solidFill>
                  <a:srgbClr val="FFFFFF"/>
                </a:solidFill>
              </a:defRPr>
            </a:lvl1pPr>
          </a:lstStyle>
          <a:p>
            <a:r>
              <a:t>SOGIeducation.org                                                                               #sogi123</a:t>
            </a:r>
          </a:p>
        </p:txBody>
      </p:sp>
      <p:pic>
        <p:nvPicPr>
          <p:cNvPr id="136" name="Picture 8" descr="Picture 8"/>
          <p:cNvPicPr>
            <a:picLocks noChangeAspect="1"/>
          </p:cNvPicPr>
          <p:nvPr/>
        </p:nvPicPr>
        <p:blipFill>
          <a:blip r:embed="rId4">
            <a:extLst/>
          </a:blip>
          <a:stretch>
            <a:fillRect/>
          </a:stretch>
        </p:blipFill>
        <p:spPr>
          <a:xfrm>
            <a:off x="9612000" y="3884400"/>
            <a:ext cx="1873235" cy="2004197"/>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a:p>
        </p:txBody>
      </p:sp>
      <p:pic>
        <p:nvPicPr>
          <p:cNvPr id="141" name="Picture 3" descr="Picture 3"/>
          <p:cNvPicPr>
            <a:picLocks noChangeAspect="1"/>
          </p:cNvPicPr>
          <p:nvPr/>
        </p:nvPicPr>
        <p:blipFill>
          <a:blip r:embed="rId3">
            <a:extLst/>
          </a:blip>
          <a:stretch>
            <a:fillRect/>
          </a:stretch>
        </p:blipFill>
        <p:spPr>
          <a:xfrm>
            <a:off x="265326" y="344256"/>
            <a:ext cx="713055" cy="774378"/>
          </a:xfrm>
          <a:prstGeom prst="rect">
            <a:avLst/>
          </a:prstGeom>
          <a:ln w="12700">
            <a:miter lim="400000"/>
          </a:ln>
        </p:spPr>
      </p:pic>
      <p:sp>
        <p:nvSpPr>
          <p:cNvPr id="142" name="Rectangle 7"/>
          <p:cNvSpPr/>
          <p:nvPr/>
        </p:nvSpPr>
        <p:spPr>
          <a:xfrm>
            <a:off x="0" y="6172200"/>
            <a:ext cx="12192000" cy="685800"/>
          </a:xfrm>
          <a:prstGeom prst="rect">
            <a:avLst/>
          </a:prstGeom>
          <a:solidFill>
            <a:srgbClr val="808080"/>
          </a:solidFill>
          <a:ln w="12700">
            <a:miter lim="400000"/>
          </a:ln>
        </p:spPr>
        <p:txBody>
          <a:bodyPr lIns="45719" rIns="45719" anchor="ctr"/>
          <a:lstStyle/>
          <a:p>
            <a:pPr algn="ctr">
              <a:defRPr sz="1800">
                <a:solidFill>
                  <a:srgbClr val="FFFFFF"/>
                </a:solidFill>
              </a:defRPr>
            </a:pPr>
            <a:endParaRPr/>
          </a:p>
        </p:txBody>
      </p:sp>
      <p:sp>
        <p:nvSpPr>
          <p:cNvPr id="143" name="TextBox 9"/>
          <p:cNvSpPr txBox="1"/>
          <p:nvPr/>
        </p:nvSpPr>
        <p:spPr>
          <a:xfrm>
            <a:off x="924802" y="1645613"/>
            <a:ext cx="10358130" cy="60988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a:solidFill>
                  <a:srgbClr val="414142"/>
                </a:solidFill>
              </a:defRPr>
            </a:lvl1pPr>
          </a:lstStyle>
          <a:p>
            <a:r>
              <a:t>SOGI vs SOGI 1 2 3</a:t>
            </a:r>
          </a:p>
        </p:txBody>
      </p:sp>
      <p:sp>
        <p:nvSpPr>
          <p:cNvPr id="144" name="TextBox 10"/>
          <p:cNvSpPr txBox="1"/>
          <p:nvPr/>
        </p:nvSpPr>
        <p:spPr>
          <a:xfrm>
            <a:off x="1446" y="6282066"/>
            <a:ext cx="12204842" cy="43707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400" spc="100">
                <a:solidFill>
                  <a:srgbClr val="FFFFFF"/>
                </a:solidFill>
              </a:defRPr>
            </a:lvl1pPr>
          </a:lstStyle>
          <a:p>
            <a:r>
              <a:t>SOGIeducation.org                                                                               #sogi123</a:t>
            </a:r>
          </a:p>
        </p:txBody>
      </p:sp>
      <p:sp>
        <p:nvSpPr>
          <p:cNvPr id="145" name="Sexual Orientation…"/>
          <p:cNvSpPr txBox="1">
            <a:spLocks noGrp="1"/>
          </p:cNvSpPr>
          <p:nvPr>
            <p:ph type="ctrTitle"/>
          </p:nvPr>
        </p:nvSpPr>
        <p:spPr>
          <a:xfrm>
            <a:off x="937232" y="98300"/>
            <a:ext cx="5994403" cy="7086601"/>
          </a:xfrm>
          <a:prstGeom prst="rect">
            <a:avLst/>
          </a:prstGeom>
        </p:spPr>
        <p:txBody>
          <a:bodyPr lIns="50800" tIns="50800" rIns="50800" bIns="50800" anchor="ctr"/>
          <a:lstStyle/>
          <a:p>
            <a:pPr algn="l"/>
            <a:r>
              <a:rPr b="1"/>
              <a:t>S</a:t>
            </a:r>
            <a:r>
              <a:rPr>
                <a:solidFill>
                  <a:srgbClr val="535353"/>
                </a:solidFill>
              </a:rPr>
              <a:t>exual</a:t>
            </a:r>
            <a:r>
              <a:rPr sz="3600">
                <a:solidFill>
                  <a:srgbClr val="535353"/>
                </a:solidFill>
                <a:latin typeface="Avenir Heavy"/>
                <a:ea typeface="Avenir Heavy"/>
                <a:cs typeface="Avenir Heavy"/>
                <a:sym typeface="Avenir Heavy"/>
              </a:rPr>
              <a:t> </a:t>
            </a:r>
            <a:r>
              <a:rPr b="1"/>
              <a:t>O</a:t>
            </a:r>
            <a:r>
              <a:t>rientation</a:t>
            </a:r>
            <a:endParaRPr sz="8500">
              <a:latin typeface="Avenir Heavy"/>
              <a:ea typeface="Avenir Heavy"/>
              <a:cs typeface="Avenir Heavy"/>
              <a:sym typeface="Avenir Heavy"/>
            </a:endParaRPr>
          </a:p>
          <a:p>
            <a:pPr algn="l">
              <a:defRPr>
                <a:solidFill>
                  <a:srgbClr val="535353"/>
                </a:solidFill>
              </a:defRPr>
            </a:pPr>
            <a:r>
              <a:rPr b="1"/>
              <a:t>G</a:t>
            </a:r>
            <a:r>
              <a:t>ender</a:t>
            </a:r>
            <a:r>
              <a:rPr sz="3600">
                <a:latin typeface="Avenir Heavy"/>
                <a:ea typeface="Avenir Heavy"/>
                <a:cs typeface="Avenir Heavy"/>
                <a:sym typeface="Avenir Heavy"/>
              </a:rPr>
              <a:t> </a:t>
            </a:r>
            <a:r>
              <a:rPr b="1"/>
              <a:t>I</a:t>
            </a:r>
            <a:r>
              <a:t>dentity</a:t>
            </a:r>
          </a:p>
        </p:txBody>
      </p:sp>
      <p:pic>
        <p:nvPicPr>
          <p:cNvPr id="146" name="Picture 3" descr="Picture 3"/>
          <p:cNvPicPr>
            <a:picLocks noChangeAspect="1"/>
          </p:cNvPicPr>
          <p:nvPr/>
        </p:nvPicPr>
        <p:blipFill>
          <a:blip r:embed="rId3">
            <a:extLst/>
          </a:blip>
          <a:stretch>
            <a:fillRect/>
          </a:stretch>
        </p:blipFill>
        <p:spPr>
          <a:xfrm>
            <a:off x="7875027" y="2088798"/>
            <a:ext cx="2859672" cy="3105605"/>
          </a:xfrm>
          <a:prstGeom prst="rect">
            <a:avLst/>
          </a:prstGeom>
          <a:ln w="12700">
            <a:miter lim="400000"/>
          </a:ln>
        </p:spPr>
      </p:pic>
      <p:pic>
        <p:nvPicPr>
          <p:cNvPr id="147" name="Ligne" descr="Ligne"/>
          <p:cNvPicPr>
            <a:picLocks/>
          </p:cNvPicPr>
          <p:nvPr/>
        </p:nvPicPr>
        <p:blipFill>
          <a:blip r:embed="rId4">
            <a:extLst/>
          </a:blip>
          <a:stretch>
            <a:fillRect/>
          </a:stretch>
        </p:blipFill>
        <p:spPr>
          <a:xfrm rot="16200000">
            <a:off x="4395692" y="3378199"/>
            <a:ext cx="4670616" cy="101601"/>
          </a:xfrm>
          <a:prstGeom prst="rect">
            <a:avLst/>
          </a:prstGeom>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a:p>
        </p:txBody>
      </p:sp>
      <p:pic>
        <p:nvPicPr>
          <p:cNvPr id="153" name="Picture 3" descr="Picture 3"/>
          <p:cNvPicPr>
            <a:picLocks noChangeAspect="1"/>
          </p:cNvPicPr>
          <p:nvPr/>
        </p:nvPicPr>
        <p:blipFill>
          <a:blip r:embed="rId3">
            <a:extLst/>
          </a:blip>
          <a:stretch>
            <a:fillRect/>
          </a:stretch>
        </p:blipFill>
        <p:spPr>
          <a:xfrm>
            <a:off x="265326" y="337381"/>
            <a:ext cx="713055" cy="774379"/>
          </a:xfrm>
          <a:prstGeom prst="rect">
            <a:avLst/>
          </a:prstGeom>
          <a:ln w="12700">
            <a:miter lim="400000"/>
          </a:ln>
        </p:spPr>
      </p:pic>
      <p:sp>
        <p:nvSpPr>
          <p:cNvPr id="154" name="Rectangle 7"/>
          <p:cNvSpPr/>
          <p:nvPr/>
        </p:nvSpPr>
        <p:spPr>
          <a:xfrm>
            <a:off x="0" y="6174890"/>
            <a:ext cx="12192000" cy="685801"/>
          </a:xfrm>
          <a:prstGeom prst="rect">
            <a:avLst/>
          </a:prstGeom>
          <a:solidFill>
            <a:srgbClr val="808080"/>
          </a:solidFill>
          <a:ln w="12700">
            <a:miter lim="400000"/>
          </a:ln>
        </p:spPr>
        <p:txBody>
          <a:bodyPr lIns="45719" rIns="45719" anchor="ctr"/>
          <a:lstStyle/>
          <a:p>
            <a:pPr algn="ctr">
              <a:defRPr sz="1800">
                <a:solidFill>
                  <a:srgbClr val="FFFFFF"/>
                </a:solidFill>
              </a:defRPr>
            </a:pPr>
            <a:endParaRPr/>
          </a:p>
        </p:txBody>
      </p:sp>
      <p:sp>
        <p:nvSpPr>
          <p:cNvPr id="155" name="TextBox 9"/>
          <p:cNvSpPr txBox="1"/>
          <p:nvPr/>
        </p:nvSpPr>
        <p:spPr>
          <a:xfrm>
            <a:off x="884250" y="1670840"/>
            <a:ext cx="11213622" cy="6463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rPr lang="en-CA" dirty="0"/>
              <a:t>SOGI-Inclusive education is important</a:t>
            </a:r>
          </a:p>
        </p:txBody>
      </p:sp>
      <p:sp>
        <p:nvSpPr>
          <p:cNvPr id="156" name="TextBox 10"/>
          <p:cNvSpPr txBox="1"/>
          <p:nvPr/>
        </p:nvSpPr>
        <p:spPr>
          <a:xfrm>
            <a:off x="1446" y="6282066"/>
            <a:ext cx="12204842" cy="43707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400" spc="100">
                <a:solidFill>
                  <a:srgbClr val="FFFFFF"/>
                </a:solidFill>
              </a:defRPr>
            </a:lvl1pPr>
          </a:lstStyle>
          <a:p>
            <a:r>
              <a:t>SOGIeducation.org                                                                               #sogi123</a:t>
            </a:r>
          </a:p>
        </p:txBody>
      </p:sp>
      <p:sp>
        <p:nvSpPr>
          <p:cNvPr id="157" name="Rectangle 2"/>
          <p:cNvSpPr txBox="1"/>
          <p:nvPr/>
        </p:nvSpPr>
        <p:spPr>
          <a:xfrm>
            <a:off x="925200" y="2581200"/>
            <a:ext cx="10269123" cy="1419210"/>
          </a:xfrm>
          <a:prstGeom prst="rect">
            <a:avLst/>
          </a:prstGeom>
          <a:ln w="12700">
            <a:miter lim="400000"/>
          </a:ln>
          <a:extLst>
            <a:ext uri="{C572A759-6A51-4108-AA02-DFA0A04FC94B}">
              <ma14:wrappingTextBoxFlag xmlns:ma14="http://schemas.microsoft.com/office/mac/drawingml/2011/main" xmlns="" val="1"/>
            </a:ext>
          </a:extLst>
        </p:spPr>
        <p:txBody>
          <a:bodyPr lIns="179999" tIns="179999" rIns="179999" bIns="179999" anchor="ctr"/>
          <a:lstStyle/>
          <a:p>
            <a:pPr>
              <a:lnSpc>
                <a:spcPct val="110000"/>
              </a:lnSpc>
              <a:spcBef>
                <a:spcPts val="600"/>
              </a:spcBef>
              <a:defRPr sz="2200">
                <a:solidFill>
                  <a:srgbClr val="595959"/>
                </a:solidFill>
              </a:defRPr>
            </a:pPr>
            <a:r>
              <a:t>SOGI EDUCATION provides :</a:t>
            </a:r>
          </a:p>
          <a:p>
            <a:pPr>
              <a:lnSpc>
                <a:spcPct val="110000"/>
              </a:lnSpc>
              <a:spcBef>
                <a:spcPts val="600"/>
              </a:spcBef>
              <a:defRPr sz="2200">
                <a:solidFill>
                  <a:srgbClr val="595959"/>
                </a:solidFill>
              </a:defRPr>
            </a:pPr>
            <a:r>
              <a:t>a </a:t>
            </a:r>
            <a:r>
              <a:rPr>
                <a:solidFill>
                  <a:schemeClr val="accent1">
                    <a:satOff val="-19091"/>
                    <a:lumOff val="-11921"/>
                  </a:schemeClr>
                </a:solidFill>
              </a:rPr>
              <a:t>mirror</a:t>
            </a:r>
            <a:r>
              <a:t> for some students and families to see themselves reflected </a:t>
            </a:r>
          </a:p>
          <a:p>
            <a:pPr>
              <a:lnSpc>
                <a:spcPct val="110000"/>
              </a:lnSpc>
              <a:spcBef>
                <a:spcPts val="600"/>
              </a:spcBef>
              <a:defRPr sz="2200">
                <a:solidFill>
                  <a:srgbClr val="595959"/>
                </a:solidFill>
              </a:defRPr>
            </a:pPr>
            <a:r>
              <a:t>a </a:t>
            </a:r>
            <a:r>
              <a:rPr>
                <a:solidFill>
                  <a:schemeClr val="accent1">
                    <a:satOff val="-19091"/>
                    <a:lumOff val="-11921"/>
                  </a:schemeClr>
                </a:solidFill>
              </a:rPr>
              <a:t>window</a:t>
            </a:r>
            <a:r>
              <a:t> for all students to see the diversity that exists in society</a:t>
            </a:r>
          </a:p>
        </p:txBody>
      </p:sp>
      <p:pic>
        <p:nvPicPr>
          <p:cNvPr id="8" name="Picture 2" descr="Picture 2">
            <a:extLst>
              <a:ext uri="{FF2B5EF4-FFF2-40B4-BE49-F238E27FC236}">
                <a16:creationId xmlns:a16="http://schemas.microsoft.com/office/drawing/2014/main" id="{E3E771D2-25EC-1044-A2AD-DFE069012FAB}"/>
              </a:ext>
            </a:extLst>
          </p:cNvPr>
          <p:cNvPicPr>
            <a:picLocks noChangeAspect="1"/>
          </p:cNvPicPr>
          <p:nvPr/>
        </p:nvPicPr>
        <p:blipFill>
          <a:blip r:embed="rId4">
            <a:extLst/>
          </a:blip>
          <a:stretch>
            <a:fillRect/>
          </a:stretch>
        </p:blipFill>
        <p:spPr>
          <a:xfrm>
            <a:off x="9612787" y="3883419"/>
            <a:ext cx="2348111" cy="1562476"/>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a:p>
        </p:txBody>
      </p:sp>
      <p:pic>
        <p:nvPicPr>
          <p:cNvPr id="162" name="Picture 3" descr="Picture 3"/>
          <p:cNvPicPr>
            <a:picLocks noChangeAspect="1"/>
          </p:cNvPicPr>
          <p:nvPr/>
        </p:nvPicPr>
        <p:blipFill>
          <a:blip r:embed="rId3">
            <a:extLst/>
          </a:blip>
          <a:stretch>
            <a:fillRect/>
          </a:stretch>
        </p:blipFill>
        <p:spPr>
          <a:xfrm>
            <a:off x="265326" y="337381"/>
            <a:ext cx="713055" cy="774379"/>
          </a:xfrm>
          <a:prstGeom prst="rect">
            <a:avLst/>
          </a:prstGeom>
          <a:ln w="12700">
            <a:miter lim="400000"/>
          </a:ln>
        </p:spPr>
      </p:pic>
      <p:sp>
        <p:nvSpPr>
          <p:cNvPr id="163" name="Rectangle 7"/>
          <p:cNvSpPr/>
          <p:nvPr/>
        </p:nvSpPr>
        <p:spPr>
          <a:xfrm>
            <a:off x="0" y="6174890"/>
            <a:ext cx="12192000" cy="685801"/>
          </a:xfrm>
          <a:prstGeom prst="rect">
            <a:avLst/>
          </a:prstGeom>
          <a:solidFill>
            <a:srgbClr val="808080"/>
          </a:solidFill>
          <a:ln w="12700">
            <a:miter lim="400000"/>
          </a:ln>
        </p:spPr>
        <p:txBody>
          <a:bodyPr lIns="45719" rIns="45719" anchor="ctr"/>
          <a:lstStyle/>
          <a:p>
            <a:pPr algn="ctr">
              <a:defRPr sz="1800">
                <a:solidFill>
                  <a:srgbClr val="FFFFFF"/>
                </a:solidFill>
              </a:defRPr>
            </a:pPr>
            <a:endParaRPr/>
          </a:p>
        </p:txBody>
      </p:sp>
      <p:sp>
        <p:nvSpPr>
          <p:cNvPr id="164" name="TextBox 9"/>
          <p:cNvSpPr txBox="1"/>
          <p:nvPr/>
        </p:nvSpPr>
        <p:spPr>
          <a:xfrm>
            <a:off x="884250" y="1670840"/>
            <a:ext cx="11213622" cy="6463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rPr lang="en-CA" dirty="0"/>
              <a:t>Did you know?</a:t>
            </a:r>
          </a:p>
        </p:txBody>
      </p:sp>
      <p:sp>
        <p:nvSpPr>
          <p:cNvPr id="165" name="TextBox 10"/>
          <p:cNvSpPr txBox="1"/>
          <p:nvPr/>
        </p:nvSpPr>
        <p:spPr>
          <a:xfrm>
            <a:off x="1446" y="6282066"/>
            <a:ext cx="12204842" cy="43707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400" spc="100">
                <a:solidFill>
                  <a:srgbClr val="FFFFFF"/>
                </a:solidFill>
              </a:defRPr>
            </a:lvl1pPr>
          </a:lstStyle>
          <a:p>
            <a:r>
              <a:t>SOGIeducation.org                                                                               #sogi123</a:t>
            </a:r>
          </a:p>
        </p:txBody>
      </p:sp>
      <p:sp>
        <p:nvSpPr>
          <p:cNvPr id="166" name="Rectangle 8"/>
          <p:cNvSpPr txBox="1"/>
          <p:nvPr/>
        </p:nvSpPr>
        <p:spPr>
          <a:xfrm>
            <a:off x="925200" y="2581200"/>
            <a:ext cx="9794576" cy="1366252"/>
          </a:xfrm>
          <a:prstGeom prst="rect">
            <a:avLst/>
          </a:prstGeom>
          <a:ln w="12700">
            <a:miter lim="400000"/>
          </a:ln>
          <a:extLst>
            <a:ext uri="{C572A759-6A51-4108-AA02-DFA0A04FC94B}">
              <ma14:wrappingTextBoxFlag xmlns:ma14="http://schemas.microsoft.com/office/mac/drawingml/2011/main" xmlns="" val="1"/>
            </a:ext>
          </a:extLst>
        </p:spPr>
        <p:txBody>
          <a:bodyPr lIns="179999" tIns="179999" rIns="179999" bIns="179999" anchor="ctr"/>
          <a:lstStyle/>
          <a:p>
            <a:pPr>
              <a:lnSpc>
                <a:spcPct val="110000"/>
              </a:lnSpc>
              <a:spcBef>
                <a:spcPts val="600"/>
              </a:spcBef>
              <a:defRPr sz="2200">
                <a:solidFill>
                  <a:srgbClr val="595959"/>
                </a:solidFill>
              </a:defRPr>
            </a:pPr>
            <a:r>
              <a:t>75.2% of LGBTQ students in schools with an </a:t>
            </a:r>
            <a:r>
              <a:rPr>
                <a:solidFill>
                  <a:schemeClr val="accent1"/>
                </a:solidFill>
              </a:rPr>
              <a:t>inclusive curriculum </a:t>
            </a:r>
            <a:r>
              <a:t>said their </a:t>
            </a:r>
            <a:r>
              <a:rPr>
                <a:solidFill>
                  <a:srgbClr val="35CB65"/>
                </a:solidFill>
              </a:rPr>
              <a:t>peers were accepting </a:t>
            </a:r>
            <a:r>
              <a:t>of LGBTQ people, compared to 39.6% of those without an inclusive curriculum.</a:t>
            </a:r>
          </a:p>
        </p:txBody>
      </p:sp>
      <p:pic>
        <p:nvPicPr>
          <p:cNvPr id="167" name="Picture 9" descr="Picture 9"/>
          <p:cNvPicPr>
            <a:picLocks noChangeAspect="1"/>
          </p:cNvPicPr>
          <p:nvPr/>
        </p:nvPicPr>
        <p:blipFill>
          <a:blip r:embed="rId4">
            <a:extLst/>
          </a:blip>
          <a:stretch>
            <a:fillRect/>
          </a:stretch>
        </p:blipFill>
        <p:spPr>
          <a:xfrm>
            <a:off x="9612000" y="3884400"/>
            <a:ext cx="2301818" cy="1592019"/>
          </a:xfrm>
          <a:prstGeom prst="rect">
            <a:avLst/>
          </a:prstGeom>
          <a:ln w="12700">
            <a:miter lim="400000"/>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a:p>
        </p:txBody>
      </p:sp>
      <p:pic>
        <p:nvPicPr>
          <p:cNvPr id="172" name="Picture 3" descr="Picture 3"/>
          <p:cNvPicPr>
            <a:picLocks noChangeAspect="1"/>
          </p:cNvPicPr>
          <p:nvPr/>
        </p:nvPicPr>
        <p:blipFill>
          <a:blip r:embed="rId3">
            <a:extLst/>
          </a:blip>
          <a:stretch>
            <a:fillRect/>
          </a:stretch>
        </p:blipFill>
        <p:spPr>
          <a:xfrm>
            <a:off x="265326" y="344256"/>
            <a:ext cx="713055" cy="774378"/>
          </a:xfrm>
          <a:prstGeom prst="rect">
            <a:avLst/>
          </a:prstGeom>
          <a:ln w="12700">
            <a:miter lim="400000"/>
          </a:ln>
        </p:spPr>
      </p:pic>
      <p:sp>
        <p:nvSpPr>
          <p:cNvPr id="173" name="Rectangle 7"/>
          <p:cNvSpPr/>
          <p:nvPr/>
        </p:nvSpPr>
        <p:spPr>
          <a:xfrm>
            <a:off x="0" y="6172200"/>
            <a:ext cx="12192000" cy="685800"/>
          </a:xfrm>
          <a:prstGeom prst="rect">
            <a:avLst/>
          </a:prstGeom>
          <a:solidFill>
            <a:srgbClr val="808080"/>
          </a:solidFill>
          <a:ln w="12700">
            <a:miter lim="400000"/>
          </a:ln>
        </p:spPr>
        <p:txBody>
          <a:bodyPr lIns="45719" rIns="45719" anchor="ctr"/>
          <a:lstStyle/>
          <a:p>
            <a:pPr algn="ctr">
              <a:defRPr sz="1800">
                <a:solidFill>
                  <a:srgbClr val="FFFFFF"/>
                </a:solidFill>
              </a:defRPr>
            </a:pPr>
            <a:endParaRPr/>
          </a:p>
        </p:txBody>
      </p:sp>
      <p:sp>
        <p:nvSpPr>
          <p:cNvPr id="174" name="TextBox 6"/>
          <p:cNvSpPr txBox="1"/>
          <p:nvPr/>
        </p:nvSpPr>
        <p:spPr>
          <a:xfrm>
            <a:off x="925200" y="2581200"/>
            <a:ext cx="8252991" cy="22332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457200" indent="-457200">
              <a:lnSpc>
                <a:spcPct val="110000"/>
              </a:lnSpc>
              <a:spcBef>
                <a:spcPts val="600"/>
              </a:spcBef>
              <a:buSzPct val="100000"/>
              <a:buAutoNum type="arabicPeriod"/>
              <a:defRPr sz="2200">
                <a:solidFill>
                  <a:srgbClr val="595959"/>
                </a:solidFill>
              </a:defRPr>
            </a:pPr>
            <a:r>
              <a:rPr lang="en-CA" dirty="0"/>
              <a:t>Privilege </a:t>
            </a:r>
          </a:p>
          <a:p>
            <a:pPr marL="457200" indent="-457200">
              <a:lnSpc>
                <a:spcPct val="110000"/>
              </a:lnSpc>
              <a:spcBef>
                <a:spcPts val="600"/>
              </a:spcBef>
              <a:buSzPct val="100000"/>
              <a:buAutoNum type="arabicPeriod"/>
              <a:defRPr sz="2200">
                <a:solidFill>
                  <a:srgbClr val="595959"/>
                </a:solidFill>
              </a:defRPr>
            </a:pPr>
            <a:r>
              <a:rPr lang="en-CA" dirty="0"/>
              <a:t>Discrimination</a:t>
            </a:r>
          </a:p>
          <a:p>
            <a:pPr marL="457200" indent="-457200">
              <a:lnSpc>
                <a:spcPct val="110000"/>
              </a:lnSpc>
              <a:spcBef>
                <a:spcPts val="600"/>
              </a:spcBef>
              <a:buSzPct val="100000"/>
              <a:buAutoNum type="arabicPeriod"/>
              <a:defRPr sz="2200">
                <a:solidFill>
                  <a:srgbClr val="595959"/>
                </a:solidFill>
              </a:defRPr>
            </a:pPr>
            <a:r>
              <a:rPr lang="en-CA" dirty="0"/>
              <a:t>Prejudice</a:t>
            </a:r>
          </a:p>
          <a:p>
            <a:pPr marL="457200" indent="-457200">
              <a:lnSpc>
                <a:spcPct val="110000"/>
              </a:lnSpc>
              <a:spcBef>
                <a:spcPts val="600"/>
              </a:spcBef>
              <a:buSzPct val="100000"/>
              <a:buAutoNum type="arabicPeriod"/>
              <a:defRPr sz="2200">
                <a:solidFill>
                  <a:srgbClr val="595959"/>
                </a:solidFill>
              </a:defRPr>
            </a:pPr>
            <a:r>
              <a:rPr lang="en-CA" dirty="0"/>
              <a:t>Oppression</a:t>
            </a:r>
          </a:p>
          <a:p>
            <a:pPr marL="457200" indent="-457200">
              <a:lnSpc>
                <a:spcPct val="110000"/>
              </a:lnSpc>
              <a:spcBef>
                <a:spcPts val="600"/>
              </a:spcBef>
              <a:buSzPct val="100000"/>
              <a:buAutoNum type="arabicPeriod"/>
              <a:defRPr sz="2200">
                <a:solidFill>
                  <a:srgbClr val="595959"/>
                </a:solidFill>
              </a:defRPr>
            </a:pPr>
            <a:r>
              <a:rPr lang="en-CA" dirty="0"/>
              <a:t>Intersectionality</a:t>
            </a:r>
          </a:p>
        </p:txBody>
      </p:sp>
      <p:sp>
        <p:nvSpPr>
          <p:cNvPr id="175" name="TextBox 9"/>
          <p:cNvSpPr txBox="1"/>
          <p:nvPr/>
        </p:nvSpPr>
        <p:spPr>
          <a:xfrm>
            <a:off x="924802" y="1645613"/>
            <a:ext cx="10358130" cy="6463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a:solidFill>
                  <a:srgbClr val="414142"/>
                </a:solidFill>
              </a:defRPr>
            </a:lvl1pPr>
          </a:lstStyle>
          <a:p>
            <a:r>
              <a:rPr dirty="0"/>
              <a:t>Important </a:t>
            </a:r>
            <a:r>
              <a:rPr lang="en-CA" dirty="0"/>
              <a:t>vocabulary</a:t>
            </a:r>
          </a:p>
        </p:txBody>
      </p:sp>
      <p:sp>
        <p:nvSpPr>
          <p:cNvPr id="176" name="TextBox 10"/>
          <p:cNvSpPr txBox="1"/>
          <p:nvPr/>
        </p:nvSpPr>
        <p:spPr>
          <a:xfrm>
            <a:off x="1446" y="6282066"/>
            <a:ext cx="12204842" cy="43707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400" spc="100">
                <a:solidFill>
                  <a:srgbClr val="FFFFFF"/>
                </a:solidFill>
              </a:defRPr>
            </a:lvl1pPr>
          </a:lstStyle>
          <a:p>
            <a:r>
              <a:t>SOGIeducation.org                                                                               #sogi123</a:t>
            </a:r>
          </a:p>
        </p:txBody>
      </p:sp>
      <p:pic>
        <p:nvPicPr>
          <p:cNvPr id="177" name="Picture 8" descr="Picture 8"/>
          <p:cNvPicPr>
            <a:picLocks noChangeAspect="1"/>
          </p:cNvPicPr>
          <p:nvPr/>
        </p:nvPicPr>
        <p:blipFill>
          <a:blip r:embed="rId4">
            <a:extLst/>
          </a:blip>
          <a:stretch>
            <a:fillRect/>
          </a:stretch>
        </p:blipFill>
        <p:spPr>
          <a:xfrm>
            <a:off x="9612000" y="3884400"/>
            <a:ext cx="1873235" cy="2004197"/>
          </a:xfrm>
          <a:prstGeom prst="rect">
            <a:avLst/>
          </a:prstGeom>
          <a:ln w="12700">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a:p>
        </p:txBody>
      </p:sp>
      <p:pic>
        <p:nvPicPr>
          <p:cNvPr id="182" name="Picture 3" descr="Picture 3"/>
          <p:cNvPicPr>
            <a:picLocks noChangeAspect="1"/>
          </p:cNvPicPr>
          <p:nvPr/>
        </p:nvPicPr>
        <p:blipFill>
          <a:blip r:embed="rId3">
            <a:extLst/>
          </a:blip>
          <a:stretch>
            <a:fillRect/>
          </a:stretch>
        </p:blipFill>
        <p:spPr>
          <a:xfrm>
            <a:off x="265326" y="344256"/>
            <a:ext cx="713055" cy="774378"/>
          </a:xfrm>
          <a:prstGeom prst="rect">
            <a:avLst/>
          </a:prstGeom>
          <a:ln w="12700">
            <a:miter lim="400000"/>
          </a:ln>
        </p:spPr>
      </p:pic>
      <p:sp>
        <p:nvSpPr>
          <p:cNvPr id="183" name="Rectangle 7"/>
          <p:cNvSpPr/>
          <p:nvPr/>
        </p:nvSpPr>
        <p:spPr>
          <a:xfrm>
            <a:off x="0" y="6172200"/>
            <a:ext cx="12192000" cy="685800"/>
          </a:xfrm>
          <a:prstGeom prst="rect">
            <a:avLst/>
          </a:prstGeom>
          <a:solidFill>
            <a:srgbClr val="808080"/>
          </a:solidFill>
          <a:ln w="12700">
            <a:miter lim="400000"/>
          </a:ln>
        </p:spPr>
        <p:txBody>
          <a:bodyPr lIns="45719" rIns="45719" anchor="ctr"/>
          <a:lstStyle/>
          <a:p>
            <a:pPr algn="ctr">
              <a:defRPr sz="1800">
                <a:solidFill>
                  <a:srgbClr val="FFFFFF"/>
                </a:solidFill>
              </a:defRPr>
            </a:pPr>
            <a:endParaRPr/>
          </a:p>
        </p:txBody>
      </p:sp>
      <p:sp>
        <p:nvSpPr>
          <p:cNvPr id="184" name="TextBox 6"/>
          <p:cNvSpPr txBox="1"/>
          <p:nvPr/>
        </p:nvSpPr>
        <p:spPr>
          <a:xfrm>
            <a:off x="925200" y="1796768"/>
            <a:ext cx="10358130" cy="808235"/>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a:lnSpc>
                <a:spcPct val="110000"/>
              </a:lnSpc>
              <a:spcBef>
                <a:spcPts val="600"/>
              </a:spcBef>
              <a:defRPr sz="2200">
                <a:solidFill>
                  <a:srgbClr val="595959"/>
                </a:solidFill>
              </a:defRPr>
            </a:pPr>
            <a:r>
              <a:rPr lang="en-CA" dirty="0">
                <a:solidFill>
                  <a:schemeClr val="accent5">
                    <a:satOff val="-3547"/>
                    <a:lumOff val="-10352"/>
                  </a:schemeClr>
                </a:solidFill>
              </a:rPr>
              <a:t>Privilege</a:t>
            </a:r>
            <a:r>
              <a:rPr lang="en-CA" dirty="0"/>
              <a:t> is unearned </a:t>
            </a:r>
            <a:r>
              <a:rPr lang="en-CA" b="1" dirty="0"/>
              <a:t>advantages</a:t>
            </a:r>
            <a:r>
              <a:rPr lang="en-CA" dirty="0"/>
              <a:t> granted to a person based social groups they belong to*</a:t>
            </a:r>
          </a:p>
        </p:txBody>
      </p:sp>
      <p:sp>
        <p:nvSpPr>
          <p:cNvPr id="185" name="TextBox 9"/>
          <p:cNvSpPr txBox="1"/>
          <p:nvPr/>
        </p:nvSpPr>
        <p:spPr>
          <a:xfrm>
            <a:off x="978381" y="982548"/>
            <a:ext cx="10358130" cy="6463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a:solidFill>
                  <a:srgbClr val="414142"/>
                </a:solidFill>
              </a:defRPr>
            </a:lvl1pPr>
          </a:lstStyle>
          <a:p>
            <a:r>
              <a:rPr lang="fr-CA"/>
              <a:t>Key </a:t>
            </a:r>
            <a:r>
              <a:rPr lang="fr-CA" err="1"/>
              <a:t>terms</a:t>
            </a:r>
            <a:endParaRPr/>
          </a:p>
        </p:txBody>
      </p:sp>
      <p:sp>
        <p:nvSpPr>
          <p:cNvPr id="186" name="TextBox 10"/>
          <p:cNvSpPr txBox="1"/>
          <p:nvPr/>
        </p:nvSpPr>
        <p:spPr>
          <a:xfrm>
            <a:off x="1446" y="6282066"/>
            <a:ext cx="12204842" cy="43707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400" spc="100">
                <a:solidFill>
                  <a:srgbClr val="FFFFFF"/>
                </a:solidFill>
              </a:defRPr>
            </a:lvl1pPr>
          </a:lstStyle>
          <a:p>
            <a:r>
              <a:t>SOGIeducation.org                                                                               #sogi123</a:t>
            </a:r>
          </a:p>
        </p:txBody>
      </p:sp>
      <p:sp>
        <p:nvSpPr>
          <p:cNvPr id="188" name="TextBox 6"/>
          <p:cNvSpPr txBox="1"/>
          <p:nvPr/>
        </p:nvSpPr>
        <p:spPr>
          <a:xfrm>
            <a:off x="925200" y="2765845"/>
            <a:ext cx="10560616" cy="808235"/>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a:lnSpc>
                <a:spcPct val="110000"/>
              </a:lnSpc>
              <a:spcBef>
                <a:spcPts val="600"/>
              </a:spcBef>
              <a:defRPr sz="2200">
                <a:solidFill>
                  <a:srgbClr val="595959"/>
                </a:solidFill>
              </a:defRPr>
            </a:pPr>
            <a:r>
              <a:rPr lang="en-CA" dirty="0">
                <a:solidFill>
                  <a:schemeClr val="accent6"/>
                </a:solidFill>
              </a:rPr>
              <a:t>Discrimination</a:t>
            </a:r>
            <a:r>
              <a:rPr lang="en-CA" dirty="0"/>
              <a:t> is negative </a:t>
            </a:r>
            <a:r>
              <a:rPr lang="en-CA" b="1" dirty="0"/>
              <a:t>behaviour</a:t>
            </a:r>
            <a:r>
              <a:rPr lang="en-CA" dirty="0"/>
              <a:t> toward a person based on the social group they belong to*</a:t>
            </a:r>
          </a:p>
        </p:txBody>
      </p:sp>
      <p:sp>
        <p:nvSpPr>
          <p:cNvPr id="189" name="TextBox 6"/>
          <p:cNvSpPr txBox="1"/>
          <p:nvPr/>
        </p:nvSpPr>
        <p:spPr>
          <a:xfrm>
            <a:off x="924802" y="3749442"/>
            <a:ext cx="10560616" cy="808235"/>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a:lnSpc>
                <a:spcPct val="110000"/>
              </a:lnSpc>
              <a:spcBef>
                <a:spcPts val="600"/>
              </a:spcBef>
              <a:defRPr sz="2200">
                <a:solidFill>
                  <a:srgbClr val="595959"/>
                </a:solidFill>
              </a:defRPr>
            </a:pPr>
            <a:r>
              <a:rPr dirty="0">
                <a:solidFill>
                  <a:schemeClr val="accent2"/>
                </a:solidFill>
              </a:rPr>
              <a:t>Prejudice</a:t>
            </a:r>
            <a:r>
              <a:rPr dirty="0"/>
              <a:t> is negative </a:t>
            </a:r>
            <a:r>
              <a:rPr b="1" dirty="0"/>
              <a:t>thoughts</a:t>
            </a:r>
            <a:r>
              <a:rPr dirty="0"/>
              <a:t> toward a person based on the social group they belong to</a:t>
            </a:r>
            <a:r>
              <a:rPr lang="fr-CA" dirty="0"/>
              <a:t>*</a:t>
            </a:r>
            <a:endParaRPr dirty="0"/>
          </a:p>
        </p:txBody>
      </p:sp>
      <p:sp>
        <p:nvSpPr>
          <p:cNvPr id="190" name="TextBox 6"/>
          <p:cNvSpPr txBox="1"/>
          <p:nvPr/>
        </p:nvSpPr>
        <p:spPr>
          <a:xfrm>
            <a:off x="925200" y="4667543"/>
            <a:ext cx="10593617" cy="808235"/>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a:lnSpc>
                <a:spcPct val="110000"/>
              </a:lnSpc>
              <a:spcBef>
                <a:spcPts val="600"/>
              </a:spcBef>
              <a:defRPr sz="2200">
                <a:solidFill>
                  <a:srgbClr val="595959"/>
                </a:solidFill>
              </a:defRPr>
            </a:pPr>
            <a:r>
              <a:rPr dirty="0">
                <a:solidFill>
                  <a:schemeClr val="accent4"/>
                </a:solidFill>
              </a:rPr>
              <a:t>Oppression </a:t>
            </a:r>
            <a:r>
              <a:rPr dirty="0">
                <a:solidFill>
                  <a:srgbClr val="535353"/>
                </a:solidFill>
              </a:rPr>
              <a:t>is </a:t>
            </a:r>
            <a:r>
              <a:rPr b="1" dirty="0">
                <a:solidFill>
                  <a:srgbClr val="535353"/>
                </a:solidFill>
              </a:rPr>
              <a:t>systemic</a:t>
            </a:r>
            <a:r>
              <a:rPr dirty="0">
                <a:solidFill>
                  <a:srgbClr val="535353"/>
                </a:solidFill>
              </a:rPr>
              <a:t> mistreatment of people based on the social group they belong to</a:t>
            </a:r>
            <a:r>
              <a:rPr lang="fr-CA" dirty="0">
                <a:solidFill>
                  <a:srgbClr val="535353"/>
                </a:solidFill>
              </a:rPr>
              <a:t>* </a:t>
            </a:r>
            <a:r>
              <a:rPr dirty="0">
                <a:solidFill>
                  <a:srgbClr val="535353"/>
                </a:solidFill>
              </a:rPr>
              <a:t>and is enforced and supported by society and institutions</a:t>
            </a:r>
          </a:p>
        </p:txBody>
      </p:sp>
      <p:sp>
        <p:nvSpPr>
          <p:cNvPr id="2" name="ZoneTexte 1">
            <a:extLst>
              <a:ext uri="{FF2B5EF4-FFF2-40B4-BE49-F238E27FC236}">
                <a16:creationId xmlns:a16="http://schemas.microsoft.com/office/drawing/2014/main" id="{BA2489F6-1E9F-8B4F-BFF9-D222F5720B2B}"/>
              </a:ext>
            </a:extLst>
          </p:cNvPr>
          <p:cNvSpPr txBox="1"/>
          <p:nvPr/>
        </p:nvSpPr>
        <p:spPr>
          <a:xfrm>
            <a:off x="925200" y="5771419"/>
            <a:ext cx="3984999"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 sz="1800"/>
              <a:t> *or are perceived to belong to</a:t>
            </a:r>
            <a:endParaRPr kumimoji="0" lang="fr-FR" sz="1800" b="0" i="0" u="none" strike="noStrike" cap="none" spc="0" normalizeH="0" baseline="0">
              <a:ln>
                <a:noFill/>
              </a:ln>
              <a:solidFill>
                <a:srgbClr val="404040"/>
              </a:solidFill>
              <a:effectLst/>
              <a:uFillTx/>
              <a:latin typeface="Arial"/>
              <a:ea typeface="Arial"/>
              <a:cs typeface="Arial"/>
              <a:sym typeface="Arial"/>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a:p>
        </p:txBody>
      </p:sp>
      <p:pic>
        <p:nvPicPr>
          <p:cNvPr id="195" name="Picture 3" descr="Picture 3"/>
          <p:cNvPicPr>
            <a:picLocks noChangeAspect="1"/>
          </p:cNvPicPr>
          <p:nvPr/>
        </p:nvPicPr>
        <p:blipFill>
          <a:blip r:embed="rId3">
            <a:extLst/>
          </a:blip>
          <a:stretch>
            <a:fillRect/>
          </a:stretch>
        </p:blipFill>
        <p:spPr>
          <a:xfrm>
            <a:off x="265326" y="344256"/>
            <a:ext cx="713055" cy="774378"/>
          </a:xfrm>
          <a:prstGeom prst="rect">
            <a:avLst/>
          </a:prstGeom>
          <a:ln w="12700">
            <a:miter lim="400000"/>
          </a:ln>
        </p:spPr>
      </p:pic>
      <p:sp>
        <p:nvSpPr>
          <p:cNvPr id="196" name="Rectangle 7"/>
          <p:cNvSpPr/>
          <p:nvPr/>
        </p:nvSpPr>
        <p:spPr>
          <a:xfrm>
            <a:off x="0" y="6172200"/>
            <a:ext cx="12192000" cy="685800"/>
          </a:xfrm>
          <a:prstGeom prst="rect">
            <a:avLst/>
          </a:prstGeom>
          <a:solidFill>
            <a:srgbClr val="808080"/>
          </a:solidFill>
          <a:ln w="12700">
            <a:miter lim="400000"/>
          </a:ln>
        </p:spPr>
        <p:txBody>
          <a:bodyPr lIns="45719" rIns="45719" anchor="ctr"/>
          <a:lstStyle/>
          <a:p>
            <a:pPr algn="ctr">
              <a:defRPr sz="1800">
                <a:solidFill>
                  <a:srgbClr val="FFFFFF"/>
                </a:solidFill>
              </a:defRPr>
            </a:pPr>
            <a:endParaRPr/>
          </a:p>
        </p:txBody>
      </p:sp>
      <p:sp>
        <p:nvSpPr>
          <p:cNvPr id="197" name="TextBox 6"/>
          <p:cNvSpPr txBox="1"/>
          <p:nvPr/>
        </p:nvSpPr>
        <p:spPr>
          <a:xfrm>
            <a:off x="925200" y="2582807"/>
            <a:ext cx="8252991" cy="207935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nSpc>
                <a:spcPct val="110000"/>
              </a:lnSpc>
              <a:spcBef>
                <a:spcPts val="600"/>
              </a:spcBef>
              <a:defRPr sz="2200">
                <a:solidFill>
                  <a:srgbClr val="0070C0"/>
                </a:solidFill>
              </a:defRPr>
            </a:pPr>
            <a:r>
              <a:rPr dirty="0"/>
              <a:t>Reflect on </a:t>
            </a:r>
            <a:r>
              <a:rPr lang="fr-CA" dirty="0" err="1"/>
              <a:t>your</a:t>
            </a:r>
            <a:r>
              <a:rPr lang="fr-CA" dirty="0"/>
              <a:t> </a:t>
            </a:r>
            <a:r>
              <a:rPr lang="en" dirty="0"/>
              <a:t>answers to the following questions</a:t>
            </a:r>
            <a:r>
              <a:rPr dirty="0"/>
              <a:t>:</a:t>
            </a:r>
            <a:endParaRPr lang="fr-CA" dirty="0"/>
          </a:p>
          <a:p>
            <a:pPr marL="457200" indent="-457200">
              <a:lnSpc>
                <a:spcPct val="110000"/>
              </a:lnSpc>
              <a:spcBef>
                <a:spcPts val="600"/>
              </a:spcBef>
              <a:buSzPct val="100000"/>
              <a:buAutoNum type="arabicPeriod"/>
              <a:defRPr sz="2200">
                <a:solidFill>
                  <a:srgbClr val="595959"/>
                </a:solidFill>
              </a:defRPr>
            </a:pPr>
            <a:r>
              <a:rPr lang="en" dirty="0"/>
              <a:t>What are some areas in which I have benefited from unearned </a:t>
            </a:r>
            <a:r>
              <a:rPr lang="en" b="1" dirty="0"/>
              <a:t>advantages</a:t>
            </a:r>
            <a:r>
              <a:rPr lang="en" dirty="0"/>
              <a:t>? (privilege)</a:t>
            </a:r>
          </a:p>
          <a:p>
            <a:pPr marL="457200" indent="-457200">
              <a:lnSpc>
                <a:spcPct val="110000"/>
              </a:lnSpc>
              <a:spcBef>
                <a:spcPts val="600"/>
              </a:spcBef>
              <a:buSzPct val="100000"/>
              <a:buAutoNum type="arabicPeriod"/>
              <a:defRPr sz="2200">
                <a:solidFill>
                  <a:srgbClr val="595959"/>
                </a:solidFill>
              </a:defRPr>
            </a:pPr>
            <a:r>
              <a:rPr lang="en" dirty="0"/>
              <a:t>What are some areas in which I have faced unearned </a:t>
            </a:r>
            <a:r>
              <a:rPr lang="en" b="1" dirty="0"/>
              <a:t>disadvantages</a:t>
            </a:r>
            <a:r>
              <a:rPr lang="en" dirty="0"/>
              <a:t>? (discrimination)</a:t>
            </a:r>
          </a:p>
        </p:txBody>
      </p:sp>
      <p:sp>
        <p:nvSpPr>
          <p:cNvPr id="198" name="TextBox 9"/>
          <p:cNvSpPr txBox="1"/>
          <p:nvPr/>
        </p:nvSpPr>
        <p:spPr>
          <a:xfrm>
            <a:off x="924802" y="1645613"/>
            <a:ext cx="10358130" cy="60988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a:solidFill>
                  <a:srgbClr val="414142"/>
                </a:solidFill>
              </a:defRPr>
            </a:lvl1pPr>
          </a:lstStyle>
          <a:p>
            <a:r>
              <a:rPr dirty="0"/>
              <a:t>Activity: </a:t>
            </a:r>
            <a:r>
              <a:rPr lang="en" dirty="0"/>
              <a:t>Assessing your own power and privilege</a:t>
            </a:r>
            <a:endParaRPr dirty="0"/>
          </a:p>
        </p:txBody>
      </p:sp>
      <p:sp>
        <p:nvSpPr>
          <p:cNvPr id="199" name="TextBox 10"/>
          <p:cNvSpPr txBox="1"/>
          <p:nvPr/>
        </p:nvSpPr>
        <p:spPr>
          <a:xfrm>
            <a:off x="1446" y="6282066"/>
            <a:ext cx="12204842" cy="43707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400" spc="100">
                <a:solidFill>
                  <a:srgbClr val="FFFFFF"/>
                </a:solidFill>
              </a:defRPr>
            </a:lvl1pPr>
          </a:lstStyle>
          <a:p>
            <a:r>
              <a:t>SOGIeducation.org                                                                               #sogi123</a:t>
            </a:r>
          </a:p>
        </p:txBody>
      </p:sp>
      <p:pic>
        <p:nvPicPr>
          <p:cNvPr id="200" name="Picture 8" descr="Picture 8"/>
          <p:cNvPicPr>
            <a:picLocks noChangeAspect="1"/>
          </p:cNvPicPr>
          <p:nvPr/>
        </p:nvPicPr>
        <p:blipFill>
          <a:blip r:embed="rId4">
            <a:extLst/>
          </a:blip>
          <a:stretch>
            <a:fillRect/>
          </a:stretch>
        </p:blipFill>
        <p:spPr>
          <a:xfrm>
            <a:off x="9612000" y="3884400"/>
            <a:ext cx="1873235" cy="2004197"/>
          </a:xfrm>
          <a:prstGeom prst="rect">
            <a:avLst/>
          </a:prstGeom>
          <a:ln w="12700">
            <a:miter lim="400000"/>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a:p>
        </p:txBody>
      </p:sp>
      <p:pic>
        <p:nvPicPr>
          <p:cNvPr id="205" name="Picture 3" descr="Picture 3"/>
          <p:cNvPicPr>
            <a:picLocks noChangeAspect="1"/>
          </p:cNvPicPr>
          <p:nvPr/>
        </p:nvPicPr>
        <p:blipFill>
          <a:blip r:embed="rId3">
            <a:extLst/>
          </a:blip>
          <a:stretch>
            <a:fillRect/>
          </a:stretch>
        </p:blipFill>
        <p:spPr>
          <a:xfrm>
            <a:off x="265326" y="344256"/>
            <a:ext cx="713055" cy="774378"/>
          </a:xfrm>
          <a:prstGeom prst="rect">
            <a:avLst/>
          </a:prstGeom>
          <a:ln w="12700">
            <a:miter lim="400000"/>
          </a:ln>
        </p:spPr>
      </p:pic>
      <p:sp>
        <p:nvSpPr>
          <p:cNvPr id="206" name="Rectangle 7"/>
          <p:cNvSpPr/>
          <p:nvPr/>
        </p:nvSpPr>
        <p:spPr>
          <a:xfrm>
            <a:off x="0" y="6172200"/>
            <a:ext cx="12192000" cy="685800"/>
          </a:xfrm>
          <a:prstGeom prst="rect">
            <a:avLst/>
          </a:prstGeom>
          <a:solidFill>
            <a:srgbClr val="808080"/>
          </a:solidFill>
          <a:ln w="12700">
            <a:miter lim="400000"/>
          </a:ln>
        </p:spPr>
        <p:txBody>
          <a:bodyPr lIns="45719" rIns="45719" anchor="ctr"/>
          <a:lstStyle/>
          <a:p>
            <a:pPr algn="ctr">
              <a:defRPr sz="1800">
                <a:solidFill>
                  <a:srgbClr val="FFFFFF"/>
                </a:solidFill>
              </a:defRPr>
            </a:pPr>
            <a:endParaRPr/>
          </a:p>
        </p:txBody>
      </p:sp>
      <p:sp>
        <p:nvSpPr>
          <p:cNvPr id="207" name="TextBox 6"/>
          <p:cNvSpPr txBox="1"/>
          <p:nvPr/>
        </p:nvSpPr>
        <p:spPr>
          <a:xfrm>
            <a:off x="925200" y="2581200"/>
            <a:ext cx="9088113" cy="1629998"/>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lnSpc>
                <a:spcPct val="110000"/>
              </a:lnSpc>
              <a:spcBef>
                <a:spcPts val="600"/>
              </a:spcBef>
              <a:defRPr sz="2200">
                <a:solidFill>
                  <a:srgbClr val="0070C0"/>
                </a:solidFill>
              </a:defRPr>
            </a:lvl1pPr>
          </a:lstStyle>
          <a:p>
            <a:pPr algn="l"/>
            <a:r>
              <a:rPr lang="en-CA" dirty="0"/>
              <a:t>The crossroads where layers of identity, privilege, and oppression meet</a:t>
            </a:r>
          </a:p>
          <a:p>
            <a:pPr algn="l"/>
            <a:r>
              <a:rPr lang="en-CA" dirty="0" err="1">
                <a:solidFill>
                  <a:schemeClr val="tx2">
                    <a:lumMod val="50000"/>
                  </a:schemeClr>
                </a:solidFill>
              </a:rPr>
              <a:t>Kimberlé</a:t>
            </a:r>
            <a:r>
              <a:rPr lang="en-CA" dirty="0">
                <a:solidFill>
                  <a:schemeClr val="tx2">
                    <a:lumMod val="50000"/>
                  </a:schemeClr>
                </a:solidFill>
              </a:rPr>
              <a:t> Crenshaw, a legal scholar, noticed that where the identities of black women intersected (race and gender), there was a special kind of oppression. </a:t>
            </a:r>
          </a:p>
        </p:txBody>
      </p:sp>
      <p:sp>
        <p:nvSpPr>
          <p:cNvPr id="208" name="TextBox 10"/>
          <p:cNvSpPr txBox="1"/>
          <p:nvPr/>
        </p:nvSpPr>
        <p:spPr>
          <a:xfrm>
            <a:off x="1446" y="6282066"/>
            <a:ext cx="12204842" cy="43707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400" spc="100">
                <a:solidFill>
                  <a:srgbClr val="FFFFFF"/>
                </a:solidFill>
              </a:defRPr>
            </a:lvl1pPr>
          </a:lstStyle>
          <a:p>
            <a:r>
              <a:t>SOGIeducation.org                                                                               #sogi123</a:t>
            </a:r>
          </a:p>
        </p:txBody>
      </p:sp>
      <p:sp>
        <p:nvSpPr>
          <p:cNvPr id="209" name="TextBox 9"/>
          <p:cNvSpPr txBox="1"/>
          <p:nvPr/>
        </p:nvSpPr>
        <p:spPr>
          <a:xfrm>
            <a:off x="924802" y="1645613"/>
            <a:ext cx="10358130" cy="60988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a:solidFill>
                  <a:srgbClr val="414142"/>
                </a:solidFill>
              </a:defRPr>
            </a:lvl1pPr>
          </a:lstStyle>
          <a:p>
            <a:r>
              <a:t>Intersectionality</a:t>
            </a:r>
          </a:p>
        </p:txBody>
      </p:sp>
      <p:pic>
        <p:nvPicPr>
          <p:cNvPr id="9" name="Picture 2" descr="Picture 2">
            <a:extLst>
              <a:ext uri="{FF2B5EF4-FFF2-40B4-BE49-F238E27FC236}">
                <a16:creationId xmlns:a16="http://schemas.microsoft.com/office/drawing/2014/main" id="{313C913B-7609-4440-A6F6-1E68DBD2E6CA}"/>
              </a:ext>
            </a:extLst>
          </p:cNvPr>
          <p:cNvPicPr>
            <a:picLocks noChangeAspect="1"/>
          </p:cNvPicPr>
          <p:nvPr/>
        </p:nvPicPr>
        <p:blipFill>
          <a:blip r:embed="rId4">
            <a:extLst/>
          </a:blip>
          <a:stretch>
            <a:fillRect/>
          </a:stretch>
        </p:blipFill>
        <p:spPr>
          <a:xfrm>
            <a:off x="9612000" y="3884400"/>
            <a:ext cx="2013520" cy="1548475"/>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1_Office Theme">
  <a:themeElements>
    <a:clrScheme name="1_Office Theme">
      <a:dk1>
        <a:srgbClr val="40404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1_Office Theme">
      <a:majorFont>
        <a:latin typeface="Calibri"/>
        <a:ea typeface="Calibri"/>
        <a:cs typeface="Calibri"/>
      </a:majorFont>
      <a:minorFont>
        <a:latin typeface="Helvetica"/>
        <a:ea typeface="Helvetica"/>
        <a:cs typeface="Helvetica"/>
      </a:minorFont>
    </a:fontScheme>
    <a:fmtScheme name="1_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40404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Office Theme">
  <a:themeElements>
    <a:clrScheme name="1_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1_Office Theme">
      <a:majorFont>
        <a:latin typeface="Calibri"/>
        <a:ea typeface="Calibri"/>
        <a:cs typeface="Calibri"/>
      </a:majorFont>
      <a:minorFont>
        <a:latin typeface="Helvetica"/>
        <a:ea typeface="Helvetica"/>
        <a:cs typeface="Helvetica"/>
      </a:minorFont>
    </a:fontScheme>
    <a:fmtScheme name="1_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40404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6204</TotalTime>
  <Words>2471</Words>
  <Application>Microsoft Macintosh PowerPoint</Application>
  <PresentationFormat>Widescreen</PresentationFormat>
  <Paragraphs>208</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Avenir Heavy</vt:lpstr>
      <vt:lpstr>Calibri</vt:lpstr>
      <vt:lpstr>Calibri Light</vt:lpstr>
      <vt:lpstr>Helvetica</vt:lpstr>
      <vt:lpstr>1_Office Theme</vt:lpstr>
      <vt:lpstr>PowerPoint Presentation</vt:lpstr>
      <vt:lpstr>PowerPoint Presentation</vt:lpstr>
      <vt:lpstr>Sexual Orientation Gender Identity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cp:lastModifiedBy>Victoria Lam</cp:lastModifiedBy>
  <cp:revision>82</cp:revision>
  <dcterms:modified xsi:type="dcterms:W3CDTF">2019-06-26T15:32:28Z</dcterms:modified>
</cp:coreProperties>
</file>